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30"/>
  </p:notesMasterIdLst>
  <p:sldIdLst>
    <p:sldId id="1023" r:id="rId2"/>
    <p:sldId id="1108" r:id="rId3"/>
    <p:sldId id="1106" r:id="rId4"/>
    <p:sldId id="1059" r:id="rId5"/>
    <p:sldId id="1060" r:id="rId6"/>
    <p:sldId id="1041" r:id="rId7"/>
    <p:sldId id="1045" r:id="rId8"/>
    <p:sldId id="1043" r:id="rId9"/>
    <p:sldId id="1044" r:id="rId10"/>
    <p:sldId id="1042" r:id="rId11"/>
    <p:sldId id="1046" r:id="rId12"/>
    <p:sldId id="1047" r:id="rId13"/>
    <p:sldId id="1048" r:id="rId14"/>
    <p:sldId id="1049" r:id="rId15"/>
    <p:sldId id="1050" r:id="rId16"/>
    <p:sldId id="972" r:id="rId17"/>
    <p:sldId id="973" r:id="rId18"/>
    <p:sldId id="975" r:id="rId19"/>
    <p:sldId id="976" r:id="rId20"/>
    <p:sldId id="1121" r:id="rId21"/>
    <p:sldId id="1128" r:id="rId22"/>
    <p:sldId id="1114" r:id="rId23"/>
    <p:sldId id="974" r:id="rId24"/>
    <p:sldId id="1120" r:id="rId25"/>
    <p:sldId id="1119" r:id="rId26"/>
    <p:sldId id="1126" r:id="rId27"/>
    <p:sldId id="1061" r:id="rId28"/>
    <p:sldId id="111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178500-AE93-4A36-B834-B74BE72585E9}">
          <p14:sldIdLst>
            <p14:sldId id="1023"/>
            <p14:sldId id="1108"/>
            <p14:sldId id="1106"/>
            <p14:sldId id="1059"/>
            <p14:sldId id="1060"/>
            <p14:sldId id="1041"/>
            <p14:sldId id="1045"/>
            <p14:sldId id="1043"/>
            <p14:sldId id="1044"/>
            <p14:sldId id="1042"/>
            <p14:sldId id="1046"/>
            <p14:sldId id="1047"/>
            <p14:sldId id="1048"/>
            <p14:sldId id="1049"/>
            <p14:sldId id="1050"/>
            <p14:sldId id="972"/>
            <p14:sldId id="973"/>
            <p14:sldId id="975"/>
            <p14:sldId id="976"/>
            <p14:sldId id="1121"/>
            <p14:sldId id="1128"/>
            <p14:sldId id="1114"/>
            <p14:sldId id="974"/>
            <p14:sldId id="1120"/>
            <p14:sldId id="1119"/>
            <p14:sldId id="1126"/>
            <p14:sldId id="1061"/>
            <p14:sldId id="111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13" autoAdjust="0"/>
    <p:restoredTop sz="91297" autoAdjust="0"/>
  </p:normalViewPr>
  <p:slideViewPr>
    <p:cSldViewPr>
      <p:cViewPr varScale="1">
        <p:scale>
          <a:sx n="106" d="100"/>
          <a:sy n="106" d="100"/>
        </p:scale>
        <p:origin x="-1764" y="-102"/>
      </p:cViewPr>
      <p:guideLst>
        <p:guide orient="horz" pos="2160"/>
        <p:guide pos="2880"/>
      </p:guideLst>
    </p:cSldViewPr>
  </p:slideViewPr>
  <p:outlineViewPr>
    <p:cViewPr>
      <p:scale>
        <a:sx n="33" d="100"/>
        <a:sy n="33" d="100"/>
      </p:scale>
      <p:origin x="0" y="2028"/>
    </p:cViewPr>
  </p:outlineViewPr>
  <p:notesTextViewPr>
    <p:cViewPr>
      <p:scale>
        <a:sx n="66" d="100"/>
        <a:sy n="66" d="100"/>
      </p:scale>
      <p:origin x="0" y="0"/>
    </p:cViewPr>
  </p:notesTextViewPr>
  <p:sorterViewPr>
    <p:cViewPr>
      <p:scale>
        <a:sx n="100" d="100"/>
        <a:sy n="100" d="100"/>
      </p:scale>
      <p:origin x="0" y="4248"/>
    </p:cViewPr>
  </p:sorterViewPr>
  <p:notesViewPr>
    <p:cSldViewPr>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C069E-FE38-49EA-AD4A-967A2D34E795}" type="datetimeFigureOut">
              <a:rPr lang="en-IN" smtClean="0"/>
              <a:t>15-03-2019</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933F3-D2E4-448A-BA7F-2B48BC9A57EC}" type="slidenum">
              <a:rPr lang="en-IN" smtClean="0"/>
              <a:t>‹#›</a:t>
            </a:fld>
            <a:endParaRPr lang="en-IN" dirty="0"/>
          </a:p>
        </p:txBody>
      </p:sp>
    </p:spTree>
    <p:extLst>
      <p:ext uri="{BB962C8B-B14F-4D97-AF65-F5344CB8AC3E}">
        <p14:creationId xmlns:p14="http://schemas.microsoft.com/office/powerpoint/2010/main" val="288878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933F3-D2E4-448A-BA7F-2B48BC9A57EC}" type="slidenum">
              <a:rPr lang="en-IN" smtClean="0"/>
              <a:t>2</a:t>
            </a:fld>
            <a:endParaRPr lang="en-IN" dirty="0"/>
          </a:p>
        </p:txBody>
      </p:sp>
    </p:spTree>
    <p:extLst>
      <p:ext uri="{BB962C8B-B14F-4D97-AF65-F5344CB8AC3E}">
        <p14:creationId xmlns:p14="http://schemas.microsoft.com/office/powerpoint/2010/main" val="3154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933F3-D2E4-448A-BA7F-2B48BC9A57EC}" type="slidenum">
              <a:rPr lang="en-IN" smtClean="0"/>
              <a:t>3</a:t>
            </a:fld>
            <a:endParaRPr lang="en-IN" dirty="0"/>
          </a:p>
        </p:txBody>
      </p:sp>
    </p:spTree>
    <p:extLst>
      <p:ext uri="{BB962C8B-B14F-4D97-AF65-F5344CB8AC3E}">
        <p14:creationId xmlns:p14="http://schemas.microsoft.com/office/powerpoint/2010/main" val="291061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(2016) conference will feature several dozen pro-Israel Christian parliamentarians and government officials from more than twenty countries.</a:t>
            </a:r>
          </a:p>
          <a:p>
            <a:r>
              <a:rPr lang="en-US" dirty="0"/>
              <a:t>Read more at https://www.breakingisraelnews.com/77283/thousands-christian-pilgrims-gather-jerusalem-affirm-support-nations-sukkot/#RYRzBtAmX1mrpQGG.99</a:t>
            </a:r>
          </a:p>
          <a:p>
            <a:endParaRPr lang="en-US" dirty="0"/>
          </a:p>
        </p:txBody>
      </p:sp>
      <p:sp>
        <p:nvSpPr>
          <p:cNvPr id="4" name="Slide Number Placeholder 3"/>
          <p:cNvSpPr>
            <a:spLocks noGrp="1"/>
          </p:cNvSpPr>
          <p:nvPr>
            <p:ph type="sldNum" sz="quarter" idx="10"/>
          </p:nvPr>
        </p:nvSpPr>
        <p:spPr/>
        <p:txBody>
          <a:bodyPr/>
          <a:lstStyle/>
          <a:p>
            <a:fld id="{08E933F3-D2E4-448A-BA7F-2B48BC9A57EC}" type="slidenum">
              <a:rPr lang="en-IN" smtClean="0"/>
              <a:t>20</a:t>
            </a:fld>
            <a:endParaRPr lang="en-IN" dirty="0"/>
          </a:p>
        </p:txBody>
      </p:sp>
    </p:spTree>
    <p:extLst>
      <p:ext uri="{BB962C8B-B14F-4D97-AF65-F5344CB8AC3E}">
        <p14:creationId xmlns:p14="http://schemas.microsoft.com/office/powerpoint/2010/main" val="36235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933F3-D2E4-448A-BA7F-2B48BC9A57EC}" type="slidenum">
              <a:rPr lang="en-IN" smtClean="0"/>
              <a:t>21</a:t>
            </a:fld>
            <a:endParaRPr lang="en-IN" dirty="0"/>
          </a:p>
        </p:txBody>
      </p:sp>
    </p:spTree>
    <p:extLst>
      <p:ext uri="{BB962C8B-B14F-4D97-AF65-F5344CB8AC3E}">
        <p14:creationId xmlns:p14="http://schemas.microsoft.com/office/powerpoint/2010/main" val="192282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occurs</a:t>
            </a:r>
            <a:r>
              <a:rPr lang="en-US" baseline="0" dirty="0"/>
              <a:t> only in Jeremiah and same is quoted in Hebrews</a:t>
            </a:r>
            <a:endParaRPr lang="en-US" dirty="0"/>
          </a:p>
        </p:txBody>
      </p:sp>
      <p:sp>
        <p:nvSpPr>
          <p:cNvPr id="4" name="Slide Number Placeholder 3"/>
          <p:cNvSpPr>
            <a:spLocks noGrp="1"/>
          </p:cNvSpPr>
          <p:nvPr>
            <p:ph type="sldNum" sz="quarter" idx="10"/>
          </p:nvPr>
        </p:nvSpPr>
        <p:spPr/>
        <p:txBody>
          <a:bodyPr/>
          <a:lstStyle/>
          <a:p>
            <a:fld id="{08E933F3-D2E4-448A-BA7F-2B48BC9A57EC}" type="slidenum">
              <a:rPr lang="en-IN" smtClean="0"/>
              <a:t>26</a:t>
            </a:fld>
            <a:endParaRPr lang="en-IN" dirty="0"/>
          </a:p>
        </p:txBody>
      </p:sp>
    </p:spTree>
    <p:extLst>
      <p:ext uri="{BB962C8B-B14F-4D97-AF65-F5344CB8AC3E}">
        <p14:creationId xmlns:p14="http://schemas.microsoft.com/office/powerpoint/2010/main" val="70275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20B795-205B-4407-B112-CFAC4A56B51D}"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093834"/>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606130979"/>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93824621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990600"/>
          </a:xfrm>
        </p:spPr>
        <p:txBody>
          <a:bodyPr/>
          <a:lstStyle/>
          <a:p>
            <a:r>
              <a:rPr lang="en-US"/>
              <a:t>Click to edit Master title style</a:t>
            </a:r>
          </a:p>
        </p:txBody>
      </p:sp>
      <p:sp>
        <p:nvSpPr>
          <p:cNvPr id="3" name="Content Placeholder 2"/>
          <p:cNvSpPr>
            <a:spLocks noGrp="1"/>
          </p:cNvSpPr>
          <p:nvPr>
            <p:ph idx="1"/>
          </p:nvPr>
        </p:nvSpPr>
        <p:spPr>
          <a:xfrm>
            <a:off x="457200" y="1700808"/>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355910543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404664"/>
            <a:ext cx="7772400" cy="1008112"/>
          </a:xfr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05314" y="5229200"/>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20B795-205B-4407-B112-CFAC4A56B51D}"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146993"/>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304013226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D20B795-205B-4407-B112-CFAC4A56B51D}"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4790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222787570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746826417"/>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20B795-205B-4407-B112-CFAC4A56B51D}"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282725"/>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CAE22-2FB9-42D9-9403-28A8DB94165D}" type="datetimeFigureOut">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20B795-205B-4407-B112-CFAC4A56B51D}" type="slidenum">
              <a:rPr lang="en-IN" smtClean="0"/>
              <a:pPr/>
              <a:t>‹#›</a:t>
            </a:fld>
            <a:endParaRPr lang="en-IN"/>
          </a:p>
        </p:txBody>
      </p:sp>
    </p:spTree>
    <p:extLst>
      <p:ext uri="{BB962C8B-B14F-4D97-AF65-F5344CB8AC3E}">
        <p14:creationId xmlns:p14="http://schemas.microsoft.com/office/powerpoint/2010/main" val="3172076620"/>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9FCAE22-2FB9-42D9-9403-28A8DB94165D}" type="datetimeFigureOut">
              <a:rPr lang="en-IN" smtClean="0"/>
              <a:pPr/>
              <a:t>15-03-2019</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D20B795-205B-4407-B112-CFAC4A56B51D}" type="slidenum">
              <a:rPr lang="en-IN" smtClean="0"/>
              <a:pPr/>
              <a:t>‹#›</a:t>
            </a:fld>
            <a:endParaRPr lang="en-IN"/>
          </a:p>
        </p:txBody>
      </p:sp>
    </p:spTree>
    <p:extLst>
      <p:ext uri="{BB962C8B-B14F-4D97-AF65-F5344CB8AC3E}">
        <p14:creationId xmlns:p14="http://schemas.microsoft.com/office/powerpoint/2010/main" val="1852495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watch?v=7wHYGtTP_Y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s4.wikiart.org/images/john-singer-sargent/frieze-of-prophets-18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3420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God’s Touchpoints</a:t>
            </a:r>
            <a:endParaRPr lang="en-IN" dirty="0"/>
          </a:p>
        </p:txBody>
      </p:sp>
      <p:sp>
        <p:nvSpPr>
          <p:cNvPr id="3" name="Text Placeholder 2"/>
          <p:cNvSpPr>
            <a:spLocks noGrp="1"/>
          </p:cNvSpPr>
          <p:nvPr>
            <p:ph type="body" idx="1"/>
          </p:nvPr>
        </p:nvSpPr>
        <p:spPr/>
        <p:txBody>
          <a:bodyPr>
            <a:normAutofit/>
          </a:bodyPr>
          <a:lstStyle/>
          <a:p>
            <a:r>
              <a:rPr lang="en-US" sz="2800" dirty="0"/>
              <a:t>Old Testament (OT) Journey</a:t>
            </a:r>
          </a:p>
          <a:p>
            <a:r>
              <a:rPr lang="en-US" sz="2800" dirty="0"/>
              <a:t>Lesson 34: The Minor Prophets</a:t>
            </a:r>
            <a:endParaRPr lang="en-IN" sz="2800" dirty="0"/>
          </a:p>
        </p:txBody>
      </p:sp>
      <p:sp>
        <p:nvSpPr>
          <p:cNvPr id="4" name="Rectangle 3"/>
          <p:cNvSpPr/>
          <p:nvPr/>
        </p:nvSpPr>
        <p:spPr>
          <a:xfrm>
            <a:off x="462855" y="2492896"/>
            <a:ext cx="4572000" cy="1938992"/>
          </a:xfrm>
          <a:prstGeom prst="rect">
            <a:avLst/>
          </a:prstGeom>
        </p:spPr>
        <p:txBody>
          <a:bodyPr>
            <a:spAutoFit/>
          </a:bodyPr>
          <a:lstStyle/>
          <a:p>
            <a:r>
              <a:rPr lang="en-US" sz="2400" dirty="0"/>
              <a:t>Old Testament Summary</a:t>
            </a:r>
          </a:p>
          <a:p>
            <a:r>
              <a:rPr lang="en-US" sz="2400" dirty="0"/>
              <a:t>The Patriarchal Ages</a:t>
            </a:r>
          </a:p>
          <a:p>
            <a:r>
              <a:rPr lang="en-US" sz="2400" dirty="0"/>
              <a:t>The Judges</a:t>
            </a:r>
          </a:p>
          <a:p>
            <a:r>
              <a:rPr lang="en-US" sz="2400" dirty="0"/>
              <a:t>The Reign of Royalty </a:t>
            </a:r>
          </a:p>
          <a:p>
            <a:r>
              <a:rPr lang="en-US" sz="2400" b="1" i="1" dirty="0"/>
              <a:t>The Prophetic Era</a:t>
            </a:r>
            <a:endParaRPr lang="en-US" sz="2400" b="1" i="1" dirty="0">
              <a:solidFill>
                <a:schemeClr val="accent6">
                  <a:lumMod val="50000"/>
                </a:schemeClr>
              </a:solidFill>
            </a:endParaRPr>
          </a:p>
        </p:txBody>
      </p:sp>
    </p:spTree>
    <p:extLst>
      <p:ext uri="{BB962C8B-B14F-4D97-AF65-F5344CB8AC3E}">
        <p14:creationId xmlns:p14="http://schemas.microsoft.com/office/powerpoint/2010/main" val="11948832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Joel</a:t>
            </a:r>
          </a:p>
        </p:txBody>
      </p:sp>
      <p:sp>
        <p:nvSpPr>
          <p:cNvPr id="3" name="Content Placeholder 2"/>
          <p:cNvSpPr>
            <a:spLocks noGrp="1"/>
          </p:cNvSpPr>
          <p:nvPr>
            <p:ph sz="half" idx="1"/>
          </p:nvPr>
        </p:nvSpPr>
        <p:spPr/>
        <p:txBody>
          <a:bodyPr/>
          <a:lstStyle/>
          <a:p>
            <a:pPr marL="0" indent="0">
              <a:buNone/>
            </a:pPr>
            <a:r>
              <a:rPr lang="en-US" dirty="0"/>
              <a:t>Prophesies</a:t>
            </a:r>
          </a:p>
          <a:p>
            <a:r>
              <a:rPr lang="en-US" dirty="0"/>
              <a:t>The Judgment as an invasion of locusts</a:t>
            </a:r>
          </a:p>
          <a:p>
            <a:r>
              <a:rPr lang="en-US" dirty="0"/>
              <a:t>The pouring out of the Holy Spirit</a:t>
            </a:r>
          </a:p>
        </p:txBody>
      </p:sp>
      <p:sp>
        <p:nvSpPr>
          <p:cNvPr id="7" name="Content Placeholder 6"/>
          <p:cNvSpPr>
            <a:spLocks noGrp="1"/>
          </p:cNvSpPr>
          <p:nvPr>
            <p:ph sz="half" idx="2"/>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88" b="12767"/>
          <a:stretch/>
        </p:blipFill>
        <p:spPr bwMode="auto">
          <a:xfrm>
            <a:off x="4716016" y="1556792"/>
            <a:ext cx="3960440" cy="4846320"/>
          </a:xfrm>
          <a:prstGeom prst="rect">
            <a:avLst/>
          </a:prstGeom>
          <a:noFill/>
          <a:ln>
            <a:noFill/>
          </a:ln>
          <a:effectLst>
            <a:softEdge rad="190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54377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Micah – Right Living</a:t>
            </a:r>
          </a:p>
        </p:txBody>
      </p:sp>
      <p:sp>
        <p:nvSpPr>
          <p:cNvPr id="3" name="Content Placeholder 2"/>
          <p:cNvSpPr>
            <a:spLocks noGrp="1"/>
          </p:cNvSpPr>
          <p:nvPr>
            <p:ph sz="half" idx="1"/>
          </p:nvPr>
        </p:nvSpPr>
        <p:spPr/>
        <p:txBody>
          <a:bodyPr/>
          <a:lstStyle/>
          <a:p>
            <a:pPr marL="0" indent="0">
              <a:buNone/>
            </a:pPr>
            <a:r>
              <a:rPr lang="en-US" dirty="0"/>
              <a:t>Not false prophets</a:t>
            </a:r>
          </a:p>
          <a:p>
            <a:pPr marL="0" indent="0">
              <a:buNone/>
            </a:pPr>
            <a:r>
              <a:rPr lang="en-US" dirty="0"/>
              <a:t>Not hypocritical religion, </a:t>
            </a:r>
          </a:p>
          <a:p>
            <a:pPr marL="0" indent="0">
              <a:buNone/>
            </a:pPr>
            <a:r>
              <a:rPr lang="en-US" dirty="0"/>
              <a:t>       but </a:t>
            </a:r>
          </a:p>
          <a:p>
            <a:pPr marL="0" indent="0">
              <a:buNone/>
            </a:pPr>
            <a:r>
              <a:rPr lang="en-US" dirty="0"/>
              <a:t>obedience</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7762" y="2451100"/>
            <a:ext cx="3419475" cy="3162300"/>
          </a:xfrm>
        </p:spPr>
      </p:pic>
    </p:spTree>
    <p:extLst>
      <p:ext uri="{BB962C8B-B14F-4D97-AF65-F5344CB8AC3E}">
        <p14:creationId xmlns:p14="http://schemas.microsoft.com/office/powerpoint/2010/main" val="2312754971"/>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31" r="2919"/>
          <a:stretch/>
        </p:blipFill>
        <p:spPr bwMode="auto">
          <a:xfrm>
            <a:off x="-14698" y="332657"/>
            <a:ext cx="915869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bg1"/>
                </a:solidFill>
              </a:rPr>
              <a:t>Nahum – Judgement to Assyria</a:t>
            </a:r>
          </a:p>
        </p:txBody>
      </p:sp>
    </p:spTree>
    <p:extLst>
      <p:ext uri="{BB962C8B-B14F-4D97-AF65-F5344CB8AC3E}">
        <p14:creationId xmlns:p14="http://schemas.microsoft.com/office/powerpoint/2010/main" val="2135987990"/>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Habakkuk – Live by Faith</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Habakkuk 1:3</a:t>
            </a:r>
          </a:p>
          <a:p>
            <a:pPr marL="0" indent="0">
              <a:buNone/>
            </a:pPr>
            <a:r>
              <a:rPr lang="en-US" dirty="0"/>
              <a:t>Habakkuk: “</a:t>
            </a:r>
            <a:r>
              <a:rPr lang="en-US" sz="3300" b="1" dirty="0">
                <a:solidFill>
                  <a:srgbClr val="FF0000"/>
                </a:solidFill>
              </a:rPr>
              <a:t>Why do you make me look at injustice</a:t>
            </a:r>
            <a:r>
              <a:rPr lang="en-US" dirty="0"/>
              <a:t>?</a:t>
            </a:r>
            <a:br>
              <a:rPr lang="en-US" dirty="0"/>
            </a:br>
            <a:r>
              <a:rPr lang="en-US" dirty="0"/>
              <a:t>Why do you tolerate wrongdoing?</a:t>
            </a:r>
            <a:br>
              <a:rPr lang="en-US" dirty="0"/>
            </a:br>
            <a:r>
              <a:rPr lang="en-US" dirty="0"/>
              <a:t>Destruction and violence are before me; there is strife, and conflict abounds.” </a:t>
            </a:r>
          </a:p>
          <a:p>
            <a:pPr marL="0" indent="0">
              <a:buNone/>
            </a:pPr>
            <a:r>
              <a:rPr lang="en-US" dirty="0"/>
              <a:t>God: Habakkuk 1:5 “Look at the nations and watch—and be utterly amazed</a:t>
            </a:r>
          </a:p>
          <a:p>
            <a:pPr marL="0" indent="0">
              <a:buNone/>
            </a:pPr>
            <a:r>
              <a:rPr lang="en-US" dirty="0"/>
              <a:t>Habakkuk 2:4 “</a:t>
            </a:r>
            <a:r>
              <a:rPr lang="en-US" sz="3300" b="1" dirty="0">
                <a:solidFill>
                  <a:srgbClr val="FF0000"/>
                </a:solidFill>
              </a:rPr>
              <a:t>The righteous person will live by his faithfulness</a:t>
            </a:r>
            <a:r>
              <a:rPr lang="en-US" dirty="0"/>
              <a:t>”</a:t>
            </a:r>
          </a:p>
          <a:p>
            <a:endParaRPr lang="en-US" dirty="0"/>
          </a:p>
        </p:txBody>
      </p:sp>
      <p:sp>
        <p:nvSpPr>
          <p:cNvPr id="6" name="Content Placeholder 5"/>
          <p:cNvSpPr>
            <a:spLocks noGrp="1"/>
          </p:cNvSpPr>
          <p:nvPr>
            <p:ph sz="half" idx="2"/>
          </p:nvPr>
        </p:nvSpPr>
        <p:spPr/>
        <p:txBody>
          <a:bodyPr>
            <a:normAutofit fontScale="77500" lnSpcReduction="20000"/>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5" r="4940"/>
          <a:stretch/>
        </p:blipFill>
        <p:spPr bwMode="auto">
          <a:xfrm>
            <a:off x="4644008" y="1698752"/>
            <a:ext cx="4032448" cy="4580952"/>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26263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Zephaniah – Judgment and Restoration</a:t>
            </a:r>
          </a:p>
        </p:txBody>
      </p:sp>
      <p:sp>
        <p:nvSpPr>
          <p:cNvPr id="3" name="Content Placeholder 2"/>
          <p:cNvSpPr>
            <a:spLocks noGrp="1"/>
          </p:cNvSpPr>
          <p:nvPr>
            <p:ph sz="half" idx="1"/>
          </p:nvPr>
        </p:nvSpPr>
        <p:spPr/>
        <p:txBody>
          <a:bodyPr>
            <a:normAutofit fontScale="92500" lnSpcReduction="10000"/>
          </a:bodyPr>
          <a:lstStyle/>
          <a:p>
            <a:r>
              <a:rPr lang="en-US" dirty="0"/>
              <a:t>Judgment to both Israel and other nations</a:t>
            </a:r>
          </a:p>
          <a:p>
            <a:r>
              <a:rPr lang="en-US" dirty="0"/>
              <a:t>Restoration of Israel</a:t>
            </a:r>
          </a:p>
          <a:p>
            <a:pPr marL="0" indent="0">
              <a:buNone/>
            </a:pPr>
            <a:endParaRPr lang="en-US" dirty="0"/>
          </a:p>
          <a:p>
            <a:pPr marL="0" indent="0">
              <a:buNone/>
            </a:pPr>
            <a:r>
              <a:rPr lang="en-US" dirty="0"/>
              <a:t>Zephaniah 3:9 “Then I will purify the lips of the peoples, that all of them may call on the name of the Lord and </a:t>
            </a:r>
            <a:r>
              <a:rPr lang="en-US" sz="3200" b="1" dirty="0">
                <a:solidFill>
                  <a:srgbClr val="FF0000"/>
                </a:solidFill>
              </a:rPr>
              <a:t>serve him shoulder to shoulder</a:t>
            </a:r>
            <a:r>
              <a:rPr lang="en-US" dirty="0"/>
              <a:t>.”</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040" y="2636912"/>
            <a:ext cx="3776067" cy="2517378"/>
          </a:xfrm>
          <a:effectLst>
            <a:softEdge rad="177800"/>
          </a:effectLst>
        </p:spPr>
      </p:pic>
    </p:spTree>
    <p:extLst>
      <p:ext uri="{BB962C8B-B14F-4D97-AF65-F5344CB8AC3E}">
        <p14:creationId xmlns:p14="http://schemas.microsoft.com/office/powerpoint/2010/main" val="1345982426"/>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Haggai</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a:t>Haggai 2:3-5 “Who of you is left who saw this house in its former glory? How does it look to you now? Does it not seem to you like nothing? But now be strong, Zerubbabel,” declares the LORD. “Be strong, Joshua son of </a:t>
            </a:r>
            <a:r>
              <a:rPr lang="en-US" dirty="0" err="1"/>
              <a:t>Jozadak</a:t>
            </a:r>
            <a:r>
              <a:rPr lang="en-US" dirty="0"/>
              <a:t>, the high priest. </a:t>
            </a:r>
            <a:r>
              <a:rPr lang="en-US" sz="3100" b="1" dirty="0">
                <a:solidFill>
                  <a:srgbClr val="FF0000"/>
                </a:solidFill>
              </a:rPr>
              <a:t>Be strong</a:t>
            </a:r>
            <a:r>
              <a:rPr lang="en-US" dirty="0"/>
              <a:t>, all you people of the land,” declares the LORD, “and work. For I am with you,” declares the LORD Almighty. “This is what I covenanted with you when you came out of Egypt. And my Spirit remains among you. </a:t>
            </a:r>
            <a:r>
              <a:rPr lang="en-US" sz="3100" b="1" dirty="0">
                <a:solidFill>
                  <a:srgbClr val="FF0000"/>
                </a:solidFill>
              </a:rPr>
              <a:t>Do not fear</a:t>
            </a:r>
            <a:r>
              <a:rPr lang="en-US" dirty="0"/>
              <a:t>.”</a:t>
            </a:r>
          </a:p>
        </p:txBody>
      </p:sp>
      <p:sp>
        <p:nvSpPr>
          <p:cNvPr id="7" name="Content Placeholder 6"/>
          <p:cNvSpPr>
            <a:spLocks noGrp="1"/>
          </p:cNvSpPr>
          <p:nvPr>
            <p:ph sz="half" idx="2"/>
          </p:nvPr>
        </p:nvSpPr>
        <p:spPr/>
        <p:txBody>
          <a:bodyPr>
            <a:normAutofit fontScale="70000" lnSpcReduction="20000"/>
          </a:bodyPr>
          <a:lstStyle/>
          <a:p>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916832"/>
            <a:ext cx="4176464" cy="4176464"/>
          </a:xfrm>
          <a:prstGeom prst="rect">
            <a:avLst/>
          </a:prstGeom>
          <a:noFill/>
          <a:ln>
            <a:noFill/>
          </a:ln>
          <a:effectLst>
            <a:softEdge rad="241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049322"/>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untain">
            <a:extLst>
              <a:ext uri="{FF2B5EF4-FFF2-40B4-BE49-F238E27FC236}">
                <a16:creationId xmlns:a16="http://schemas.microsoft.com/office/drawing/2014/main" xmlns="" id="{2FEC786F-17A6-4291-A5B1-5C567729B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040" y="2132856"/>
            <a:ext cx="4692960" cy="4692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Zechariah - End Days</a:t>
            </a:r>
          </a:p>
        </p:txBody>
      </p:sp>
      <p:sp>
        <p:nvSpPr>
          <p:cNvPr id="3" name="Content Placeholder 2"/>
          <p:cNvSpPr>
            <a:spLocks noGrp="1"/>
          </p:cNvSpPr>
          <p:nvPr>
            <p:ph idx="1"/>
          </p:nvPr>
        </p:nvSpPr>
        <p:spPr>
          <a:xfrm>
            <a:off x="457200" y="1700808"/>
            <a:ext cx="4906888" cy="4876800"/>
          </a:xfrm>
        </p:spPr>
        <p:txBody>
          <a:bodyPr/>
          <a:lstStyle/>
          <a:p>
            <a:pPr marL="0" indent="0">
              <a:buNone/>
            </a:pPr>
            <a:r>
              <a:rPr lang="en-US" dirty="0"/>
              <a:t>Mourning for the Pierced One</a:t>
            </a:r>
          </a:p>
          <a:p>
            <a:pPr marL="0" indent="0">
              <a:buNone/>
            </a:pPr>
            <a:r>
              <a:rPr lang="en-US" dirty="0"/>
              <a:t>Zechariah 12:10 “And I will pour on the house of David and on the inhabitants of Jerusalem the Spirit of grace and supplication; then </a:t>
            </a:r>
            <a:r>
              <a:rPr lang="en-US" sz="2800" b="1" dirty="0">
                <a:solidFill>
                  <a:srgbClr val="FF0000"/>
                </a:solidFill>
              </a:rPr>
              <a:t>they will look on Me whom they pierced. Yes, they will mourn for Him</a:t>
            </a:r>
            <a:r>
              <a:rPr lang="en-US" dirty="0"/>
              <a:t> as one mourns for his only son, and grieve for Him as one grieves for a firstborn.</a:t>
            </a:r>
          </a:p>
        </p:txBody>
      </p:sp>
    </p:spTree>
    <p:extLst>
      <p:ext uri="{BB962C8B-B14F-4D97-AF65-F5344CB8AC3E}">
        <p14:creationId xmlns:p14="http://schemas.microsoft.com/office/powerpoint/2010/main" val="1989119217"/>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Zechariah - End Days</a:t>
            </a:r>
          </a:p>
        </p:txBody>
      </p:sp>
      <p:sp>
        <p:nvSpPr>
          <p:cNvPr id="3" name="Content Placeholder 2"/>
          <p:cNvSpPr>
            <a:spLocks noGrp="1"/>
          </p:cNvSpPr>
          <p:nvPr>
            <p:ph idx="1"/>
          </p:nvPr>
        </p:nvSpPr>
        <p:spPr>
          <a:xfrm>
            <a:off x="457200" y="1700808"/>
            <a:ext cx="4186808" cy="4876800"/>
          </a:xfrm>
        </p:spPr>
        <p:txBody>
          <a:bodyPr/>
          <a:lstStyle/>
          <a:p>
            <a:pPr marL="0" indent="0">
              <a:buNone/>
            </a:pPr>
            <a:r>
              <a:rPr lang="en-US" dirty="0"/>
              <a:t>Idolatry Cut Off</a:t>
            </a:r>
          </a:p>
          <a:p>
            <a:pPr marL="0" indent="0">
              <a:buNone/>
            </a:pPr>
            <a:r>
              <a:rPr lang="en-US" dirty="0"/>
              <a:t>Zechariah 13:1 “In that day a </a:t>
            </a:r>
            <a:r>
              <a:rPr lang="en-US" b="1" dirty="0">
                <a:solidFill>
                  <a:srgbClr val="FF0000"/>
                </a:solidFill>
              </a:rPr>
              <a:t>fountain shall be opened </a:t>
            </a:r>
            <a:r>
              <a:rPr lang="en-US" dirty="0"/>
              <a:t>for the house of David and for the inhabitants of Jerusalem, for sin and for uncleanness. </a:t>
            </a:r>
          </a:p>
          <a:p>
            <a:endParaRPr lang="en-US" dirty="0"/>
          </a:p>
        </p:txBody>
      </p:sp>
      <p:pic>
        <p:nvPicPr>
          <p:cNvPr id="1026" name="Picture 2" descr="Image result for fountain">
            <a:extLst>
              <a:ext uri="{FF2B5EF4-FFF2-40B4-BE49-F238E27FC236}">
                <a16:creationId xmlns:a16="http://schemas.microsoft.com/office/drawing/2014/main" xmlns="" id="{4A8A27CB-598F-4688-A202-64EC0276E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040" y="2132856"/>
            <a:ext cx="4692960" cy="469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34586"/>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Zechariah - End Days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 </a:t>
            </a:r>
            <a:r>
              <a:rPr lang="en-US" b="1" dirty="0" err="1"/>
              <a:t>Millenial</a:t>
            </a:r>
            <a:r>
              <a:rPr lang="en-US" b="1" dirty="0"/>
              <a:t> Kingdom</a:t>
            </a:r>
          </a:p>
          <a:p>
            <a:pPr marL="0" indent="0">
              <a:buNone/>
            </a:pPr>
            <a:r>
              <a:rPr lang="en-US" dirty="0"/>
              <a:t>Zechariah 14:9 And </a:t>
            </a:r>
            <a:r>
              <a:rPr lang="en-US" sz="2600" b="1" dirty="0">
                <a:solidFill>
                  <a:srgbClr val="FF0000"/>
                </a:solidFill>
              </a:rPr>
              <a:t>the Lord shall be King over all the earth</a:t>
            </a:r>
            <a:r>
              <a:rPr lang="en-US" dirty="0"/>
              <a:t>. In that day it shall be “The Lord is one,” And His name one.10 All the land shall be turned into a plain from </a:t>
            </a:r>
            <a:r>
              <a:rPr lang="en-US" dirty="0" err="1"/>
              <a:t>Geba</a:t>
            </a:r>
            <a:r>
              <a:rPr lang="en-US" dirty="0"/>
              <a:t> to </a:t>
            </a:r>
            <a:r>
              <a:rPr lang="en-US" dirty="0" err="1"/>
              <a:t>Rimmon</a:t>
            </a:r>
            <a:r>
              <a:rPr lang="en-US" dirty="0"/>
              <a:t> south of Jerusalem. Jerusalem shall be raised up and inhabited in her place from Benjamin’s Gate to the place of the First Gate and the Corner Gate, and from the Tower of </a:t>
            </a:r>
            <a:r>
              <a:rPr lang="en-US" dirty="0" err="1"/>
              <a:t>Hananel</a:t>
            </a:r>
            <a:r>
              <a:rPr lang="en-US" dirty="0"/>
              <a:t> to the king’s winepresses.11 The people shall dwell in it; And no longer shall there be utter destruction, But </a:t>
            </a:r>
            <a:r>
              <a:rPr lang="en-US" sz="2600" b="1" dirty="0">
                <a:solidFill>
                  <a:srgbClr val="FF0000"/>
                </a:solidFill>
              </a:rPr>
              <a:t>Jerusalem shall be safely inhabited</a:t>
            </a:r>
            <a:r>
              <a:rPr lang="en-US" dirty="0"/>
              <a:t>.12 And this shall be the plague with which the Lord will strike all the people who fought against Jerusalem: Their flesh shall dissolve while they stand on their feet, their eyes shall dissolve in their sockets, and their tongues shall dissolve in their mouths. </a:t>
            </a:r>
          </a:p>
          <a:p>
            <a:endParaRPr lang="en-US" dirty="0"/>
          </a:p>
        </p:txBody>
      </p:sp>
    </p:spTree>
    <p:extLst>
      <p:ext uri="{BB962C8B-B14F-4D97-AF65-F5344CB8AC3E}">
        <p14:creationId xmlns:p14="http://schemas.microsoft.com/office/powerpoint/2010/main" val="1723857104"/>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Zechariah - End Days</a:t>
            </a:r>
          </a:p>
        </p:txBody>
      </p:sp>
      <p:sp>
        <p:nvSpPr>
          <p:cNvPr id="3" name="Content Placeholder 2"/>
          <p:cNvSpPr>
            <a:spLocks noGrp="1"/>
          </p:cNvSpPr>
          <p:nvPr>
            <p:ph idx="1"/>
          </p:nvPr>
        </p:nvSpPr>
        <p:spPr/>
        <p:txBody>
          <a:bodyPr>
            <a:normAutofit lnSpcReduction="10000"/>
          </a:bodyPr>
          <a:lstStyle/>
          <a:p>
            <a:pPr marL="0" indent="0">
              <a:buNone/>
            </a:pPr>
            <a:r>
              <a:rPr lang="en-US" b="1" dirty="0"/>
              <a:t>The Nations Worship the King</a:t>
            </a:r>
          </a:p>
          <a:p>
            <a:pPr marL="0" indent="0">
              <a:buNone/>
            </a:pPr>
            <a:r>
              <a:rPr lang="en-US" dirty="0"/>
              <a:t>Zechariah 14:14 Judah also will fight at Jerusalem. And the wealth of all the surrounding nations Shall be gathered together: Gold, silver, and apparel in great abundance. 15 Such also shall be the plague. On the horse and the mule, On the camel and the donkey, And on all the cattle that will be in those camps. So shall this plague be.</a:t>
            </a:r>
          </a:p>
          <a:p>
            <a:pPr marL="0" indent="0">
              <a:buNone/>
            </a:pPr>
            <a:r>
              <a:rPr lang="en-US" dirty="0"/>
              <a:t>16 And it shall come to pass that </a:t>
            </a:r>
            <a:r>
              <a:rPr lang="en-US" sz="2800" b="1" dirty="0">
                <a:solidFill>
                  <a:srgbClr val="FF0000"/>
                </a:solidFill>
              </a:rPr>
              <a:t>everyone who is left of all the nations which came against Jerusalem shall go up from year to year to worship the King, the Lord of hosts</a:t>
            </a:r>
            <a:r>
              <a:rPr lang="en-US" dirty="0"/>
              <a:t>, and to keep the Feast of Tabernacles. </a:t>
            </a:r>
          </a:p>
          <a:p>
            <a:endParaRPr lang="en-US" dirty="0"/>
          </a:p>
        </p:txBody>
      </p:sp>
    </p:spTree>
    <p:extLst>
      <p:ext uri="{BB962C8B-B14F-4D97-AF65-F5344CB8AC3E}">
        <p14:creationId xmlns:p14="http://schemas.microsoft.com/office/powerpoint/2010/main" val="252891187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342" r="23848"/>
          <a:stretch/>
        </p:blipFill>
        <p:spPr bwMode="auto">
          <a:xfrm>
            <a:off x="4788024" y="1268964"/>
            <a:ext cx="4218151" cy="5418362"/>
          </a:xfrm>
          <a:prstGeom prst="rect">
            <a:avLst/>
          </a:prstGeom>
          <a:noFill/>
          <a:ln>
            <a:noFill/>
          </a:ln>
          <a:effectLst>
            <a:softEdge rad="215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OT Journey- The Prophetic Era</a:t>
            </a:r>
          </a:p>
        </p:txBody>
      </p:sp>
      <p:sp>
        <p:nvSpPr>
          <p:cNvPr id="3" name="Content Placeholder 2"/>
          <p:cNvSpPr>
            <a:spLocks noGrp="1"/>
          </p:cNvSpPr>
          <p:nvPr>
            <p:ph sz="half" idx="1"/>
          </p:nvPr>
        </p:nvSpPr>
        <p:spPr/>
        <p:txBody>
          <a:bodyPr>
            <a:normAutofit fontScale="85000" lnSpcReduction="20000"/>
          </a:bodyPr>
          <a:lstStyle/>
          <a:p>
            <a:r>
              <a:rPr lang="en-US" dirty="0"/>
              <a:t>The Early Prophets</a:t>
            </a:r>
          </a:p>
          <a:p>
            <a:r>
              <a:rPr lang="en-US" dirty="0"/>
              <a:t>Elijah, the Prophet who never died</a:t>
            </a:r>
          </a:p>
          <a:p>
            <a:r>
              <a:rPr lang="en-US" dirty="0"/>
              <a:t>Isaiah, the Lord has Saved</a:t>
            </a:r>
          </a:p>
          <a:p>
            <a:r>
              <a:rPr lang="en-US" dirty="0"/>
              <a:t>Jeremiah, Jehovah Throws</a:t>
            </a:r>
          </a:p>
          <a:p>
            <a:r>
              <a:rPr lang="en-US" dirty="0"/>
              <a:t>Daniel, Highly Esteemed of God</a:t>
            </a:r>
          </a:p>
          <a:p>
            <a:r>
              <a:rPr lang="en-US" dirty="0"/>
              <a:t>Daniel, Visions of the Future</a:t>
            </a:r>
          </a:p>
          <a:p>
            <a:r>
              <a:rPr lang="en-US" dirty="0"/>
              <a:t>Ezekiel, the Watchman</a:t>
            </a:r>
          </a:p>
          <a:p>
            <a:r>
              <a:rPr lang="en-US" b="1" i="1" dirty="0"/>
              <a:t>The Minor Prophets</a:t>
            </a:r>
          </a:p>
          <a:p>
            <a:r>
              <a:rPr lang="en-US" dirty="0"/>
              <a:t>Israel Restored to Receive Christ</a:t>
            </a:r>
          </a:p>
          <a:p>
            <a:endParaRPr lang="en-US" dirty="0"/>
          </a:p>
          <a:p>
            <a:endParaRPr lang="en-US" dirty="0"/>
          </a:p>
        </p:txBody>
      </p:sp>
      <p:sp>
        <p:nvSpPr>
          <p:cNvPr id="7" name="Content Placeholder 6"/>
          <p:cNvSpPr>
            <a:spLocks noGrp="1"/>
          </p:cNvSpPr>
          <p:nvPr>
            <p:ph sz="half" idx="2"/>
          </p:nvPr>
        </p:nvSpPr>
        <p:spPr/>
        <p:txBody>
          <a:bodyPr>
            <a:normAutofit fontScale="85000" lnSpcReduction="20000"/>
          </a:bodyPr>
          <a:lstStyle/>
          <a:p>
            <a:endParaRPr lang="en-US"/>
          </a:p>
        </p:txBody>
      </p:sp>
      <p:sp>
        <p:nvSpPr>
          <p:cNvPr id="4" name="AutoShape 2" descr="data:image/jpeg;base64,/9j/4AAQSkZJRgABAQAAAQABAAD/2wCEAAkGBxQTEhUUExQVFhUXGBwYFxgYGBgdHRwYHRcXFxgYFxcfHCggHRolHRcVITEhJSkrLi4uGB8zODMsNygtLisBCgoKDg0OGxAQGzQkICQ0LCwvLCwsLCwsLCwsLCwsLCwsLCwsLCwsLCwsLCwsLCwsLCwsLCwsLCwsLCwsLCwsLP/AABEIALYBFQMBIgACEQEDEQH/xAAbAAACAgMBAAAAAAAAAAAAAAAEBQMGAAECB//EAEMQAAEDAgMEBwYEBQEHBQAAAAEAAhEDIQQxQQUSUWEGEyJxgZGhMkKxwdHwI1KS4RRicrLxFQczQ4LC0uIkU2Nzov/EABkBAAMBAQEAAAAAAAAAAAAAAAIDBAEABf/EACcRAAICAgICAwEAAgMBAAAAAAABAhEDIRIxBEETIlEyFCNxgbEz/9oADAMBAAIRAxEAPwDycVDoG5flHAcs+axtY8v0j6LGi3gPgFjFK2etCEaWjZqmNP0t+i4dVPL9I+ikFGTldGUdnwL/AH4rOdGSUI9oEwznZQM7y1vedEd1AOYH6R9FPQohuQCk3ZyS3kbZNk4vpELKLfyt/S36KWjgN7Jjf0t+MKfC4QvIABJOQCsWA2c6me01pAAuTaSL31iwsEEsjXs6EOXoQP2PAjcaXE2gNNg0k5DX5LTdlAua1rGkuaCJDbH3ptaCD4K7/wAD1rg4DdII7cZ8w3uRWK2WA8GBMZ5Z6gjI3SvmkO+GJRHbFjNmWbtxsc7RMc10/YrhcUmuHFrWn5SrTicM+m01KVR0NMODu1HEOHKyMwmJ3mzuUyT+R4F8p3SLIflkE8MSiDAD8jO7cb8IWnYJsSWMgfyN+MK+46i2o0b1OqIMgtgidJIMlC440gKkGHO91zezMXsRaV3zM74UUv8AhWfkZ+lv0XP8G0+4z9Lfop8T7RzufVYyi4ZonKX6BwVgzsK2PYb+lv0WUsADmxsf0j6IynTuPmu6g4XWKb/TeK/Ac4Nn5Gfpb9FhwdP8jP0t+iJFAqSlhz3lbzf6DxQCcCw5Mb37o+ilo4Fn/tt/SPom7cIOF1KMP5LvkZjihfh9ksNyxv6W/REu2ZTP/Dp/ob9E0psEQun0wu5S/QaQqpYCkP8Ahs/S36Lp+zqRzpUv0N+iaU6JiZ3QcuPf3JbXrgETInKfGNeS5Tb9h/G6ugars2lpSp/pb9EG/Z7B7jP0t+ieMasFAareUv0Gk/Ql/wBPZn1bP0N+ihrYFmjGfpb9E2qgjIKMiRldC5y/QlFfhSNq0NyoeBuLDyFuKFpkevBXetRDrOE+SS4/ZQJllvvVPj5C6kNjGP4KHMP2AtR9wFOae6YPr95KN2RhM5Mfwg/QPiXZW48OSxc1dFtUQ6PKzr/Y6Jw2wjgPgFIylktMdYdw+CLwLbzHcpZOrPRhqKoLw+H3RzUgYunuXLGFJTYucfZJTpcU02fs1rrue1o5+1ExZvP7lBMYi6GN6uNxo3/zuEhvdz5rpN1ongk5bLF1VOiyYDG8/acNJ784+CHwWM6x0kWBsCP/ANO+Q/wkWIxj3Pad9zi2SCYgHiBH3E901GkRckkpXCTRRzjF7L9sur1rnCCYjyjP74o7GYe7nHLTuUPRajuUQSILrmfT0+KM2m7eo1A2xLYCHrsL/gqzHwx5OTiT5AA/JV3D0fB2YI84lWvEYDfoBrc2z5GPmEkOzXn3XA93lcfNCH2Fs2qQ0B7Tbxlb2lht6mHS9oNw2beqn6P7JdVcC4dlh7U6x7sceKebQwfWO3Y7Mye7gFlnFAds+RIF7/JCsZpporXtKkGuJboMlX2UIMxmUaYMkDUsKSeATFlFrRAA74zRNGkcs1McPJiLokJkxaKA0EoijQCNbhY0XbMKipAWwcUVy5qZfw2q5dSCw62wAMXdRFGmoqgWmMXVcS0PcL75DQzgM2yNCf3QfSTAdU0dqct6c5ztyk+ism+yjSD8y7OQDAk5cM/gqn0hxge7eadSD/hLj3osTtB+yMR1wAbcjMenxRBq3LYNjG9HZkZweRkeCV7AqfhVGNcGucQ0Ond3TvTMjjJCsOGo1aYbT/h3mBG8N0jvlNYjgLazEO2gDomGKwr2u9l24dY9k8DFo+Ci3IQvZlNMFfS7kHiqMJmh61MZJUkNjIr+Owu8IskhESMuINr8FbsRh4Cru26XaB1IMnuun4J74jY2timuIjx+SxdYjJvisXowf1PP8hf7GFswTyAREEAg+ATTA4YgbrvvuXeAPYZ/SPgmNJk5CO/5LzsmVt0XY4KkwOtTMeizCA+CajDRcpfu3IGQKFTRmSLaomhT0aQI71xRYiKYTUyCSNNaDIyAEeMfL5ovZzCSHAbwDS4gagQSPSPFC4dloyOvfn81ZeieHbNQfyW5SYMei6cqi2FjSc0hjsjbrXbjHkGpUggN9lsz2QeQFydSU9pYeXEnTL5qpbLrNw+La0tADyWOteSS5hB0aTIjmOCuFWobgDyUjL6oW4qnuuLm5jMcRrB4jgl22mB9MPYJg3IEGf5vkU0qUHXMZghJatbda/8AKREcSYi3ess5Ic9Ga4NN35pJPO2f3yR9YbrSUg6PAtqETZ0R5SD33VjrUi4bvms9nNUVd2Glr3um9gNO9JKzTJAAAbckmM8ongBJ71cds4YANGQ79BeTyzVA2tjyahbTMkm5A8gD5I022akq2G0sWzeADh3nM/0tF/EjwTumZAt55+PNV3ZWzqpO8XRxO8JjhlPqrLRbAjIDJURTI8zgujTgO5a3gJsugFjoWuhSv0YXLTo8VsG1guH3KCcl6DhF+yOqh35I4U7XQGPrBthrklch/BivbILmBnOVWNr4bqnhrZLiJjmeXgVYmP7ZnSL+Z+ijbhgHGq4EuOWXZboLkX4lbGVOx3H60K9lUXNYWvtJmPj8k+2N0q6t3V1Wucy4aRdzYMXGo9e9LMVi2j/I/wAHzSX+KDaoc7ImfO/xlHG5NsGSSR6yzGio0OpOa4HgdOfNINq4kNf2wA1xgOFrxqquzGAQ4bwcSAN0wSTcX7ozRVfaBDIqw4cDc+YAPjdZQNDWrhyOaGq2QuzcZuGC4mmdHZtPI+8EbWjMQhkcog1cCI1Va2xh96IsQfTVPcTUi6SYuoTJ8kOK1K0P9CHGUYDZPHhyWKbaQ9m3HhyWl6+J/VHm5n92PNnu7DP6R8EfRqGcvvwQOCpfhs4brT6BMKTSvIyf0z0cf8oZ4e/eoMThIdvaFc0KDibTJ4ZqwYXZj9z8Uhon3jfy0KUlK9DXKNfYQMg6qTq4V02RgcGCY3Kj+ZHo1Q7f2OwFrmNDN50HRt8jwHhxVPLWyF41eiqClqM+H1Vq2Yw0aXaAa53tHhwEngq10lb1FNrg5ru1B3baEj4JfjulhexrLfFBKMpLQzFxi7fZZGV96qKj79X2mzABcMg7w1V1pYtjgCwhxIEgGdF5HhK5NMSRuvmePZc6QMsxFs/SWWF2iGlraZjWZuYjIpdNFE0ns9PqUyRYJWzBgbwc2Z5XhOcBWL6bHGxIBPktYmmAC4kCBczkOJXNiU6K3DqNUdgup5EjTnCl210voYdtjv1CLU8jyL59kJDtT/aDSb2aDHPd+Z9mjgYFz6Lz7auLNRz6lSCXGTpLvuPJMxYm39jMmRVoe4jphiC49Y7eafdgAD+m02XoOxejjWYVpO6alQb7nd4kNB4ALxBlQyAc5HwXtHRHapfg6Fp3Wlmf5SWj0ATM8FCNoHC5TdAr9n9SbSfH5LT6xsTbhn6qTG4kyfP75IKpiCQIt98FPHK0qKZ+Km7CBUnJRumdVy3etbXx8kVuyYQymxfxJaNMJIUjWqUUQBZZTEIeTZvBJgO0MYKQ4l0w3uzPIJTSpGpL3VC0RfLK+QyHebaapztnZxqVA1rXGGgS0TJEkiOPa+GSXbT2Q5jRTzqPHYZYuA1Lj7LBeJvYm4TF0auKewDB4ZtR4bRcd27nF5kgS0b0SN4dofuVJi8K6m4tfVDrlt2Bt4Bj2iciPNMdi7DOGfv1HhxcN1zWyWgO/m1O8G3Q+1KNOnuUq3bcBUquLbdt5YGgd27nxCYC5bK/jqjBIfAGggyVXMYN4k6AWTHGVC526TkTB5IVuF3nQAY1gEmJ5J0PqBLaO8JWd2DE7vwgX7wAAusVXO85gAJJBvx3hF+CP/0WuSCyjU5dkj4qDG7FqtFR5eJA7bZGugM55LU1dgeibE4eqyX1KgcCLBoO6CbHetkPVF0qsdlsuGcxczqAfZZ33MFKdmVTDesl4bcNkgTpPEJjScar+3F8hwzjPvz5IJa0xip9HOMbOiU1gbN4SfgrLjqAYyB7RsOQ+7pTicHuMk6iZ78ggjIeo0VnarvZ8fksXW03kbo7/ksXqYv4R5ef/wCjLDgz+EyPyN/tCd7DwfWPDSYBkk8AMyk+zmfhM/ob8ArHssFtCo8C+U/H5Lypf0y26ihg/aFOk4tptAjN2ZPIT/j4JJiaxqOmpMcAfmR8FE12pOWd1yXcUMm06RsYpq2PNlYTCm5LmuF7Ov3g5K24avLBvHfaRBMDzIXm1KtBtKd4HbhDd3NAnT2NlC1oJ6cbMpMw9R5JNPdsJmH+5u99wQvJ6bxbNW/pnjw4MpNcd1xDnNJBAPLXLQ8QqvtGjuOmI7Vu6SBbuhXYUq2R5G07HOz9oUjSNOqxxAMgjj529UbsTbNCi+TT3hGTgDlMGdM848FValXdErlryGzJk3K34U9mPPKqPSttf7THFm7h2dW4++6CR/S3LxPkqntLpJiawipVe+dN4gfpFvRVtlQlwR3W7o5lF8MY6SF829mmPlzpzt53lQVnEnOwUmFoue7dYC5x0AJ+C9R6GdHsPhWipWb1tcjKAW0+QBsXcT5LsmSOLbChCU+kVXoT0TOMd1j5FFpuci8jNrTw4n7HqdDCMpt3WNDGCzWtEd5RlB7YG4BGgAAA8Mgh8XWjMgFedlzPI79F2GHHQpxNEEmfvghhhxN8vvVGTTmd8G85/FSNDSYlTtl662B9QNNcl1SYjHADJRkrJTfoH4os0t06e84N4nTNciZVg2Ts/daHkdo5ToOKLGnN0Jz8casB2nin0m7lGnvViL8GDmTae9JGtbhmudVcHVH3e92pz3Wa7o9T4KxbXq08Oxz3mTPmfJeZ7Zx5xFQOiBCrojTLNs7HNfQe8ySXifCIVR2xtB1Sq50dohrGtEm2gHEyUZsptYzSpgu3oMDSJzOQBtc8FYtidEm06zKlR+85jg4gRuh27LebrkcMly0aKtmdE2EHrXHrBmDIYDEm4u6MjcXTej0eqAhoqtps4U2bsmOZznjMqztqRYezwAQNbCtaZDnMAuQLjyOXgtBtgNPDtpUz1tQndtLyBBHPhHxXm22cYwlzWX3nSScz38BnA8Srji8L/E1CauIpMoZgtu4nSzgAOOqXYjZ+zqLeyTXfOpnXgIaEUaMZVaBtom+w6c1A78t/QrnB0evrdWN2nTALnkQIaNOHASU5O0cLScGtcNxo90F284nUjgB6rpm41sypgd528824cBPHU/eiQbZxIc4nT2WjkNVLtbbTahsXRoMvE/RKI6wiS0RkJuhjF+ytyTdIR7YHsnv+SxF9JqQb1YH83/TmsXqYHeNHleQv9jHmyj+GyPyt/tCdMxP4MEw1pJM5cZPmlex6f4VM/wAjf7QjXUpEHKZjSdCeMKDLBBYsu6IWHeuNbrQbqUV1MnwURbFuCmvZZ6NOpxkuOrUoKzdsuRzZT9o1y6qTw/wPvmjukGHmm14M9lpPcWiPVK8WLu8ArFsyl1+H3CY3QWGdCLt+I8ldN8eMl6JYLlyX6VGtUlpPEz6LurXhjeMBQBu6XMdmDHqo6xyHJWJIlsNoNJyHirz0b6K0HsbVq1S+c2NEAHUOdn5R3qj7Or9kg6Xurf0V2runcNmu48eI+HkpPJc1F8Snx1Btci60MHTp2pMaxvIfPUqYO0C0w2hdsjivHbvbPUSo3QrvYbHNY+rOagxFaMkDWrze6CmxilXR3jNohthmhaW0nAyUFiTrCjouJyKo4pRNjcn2WjB4kv1E6hEtrwCbc+SRYazuHJPMGwEuPHMdyTyTGuFBGHAc9oNwXCfNMuk20a/VhmGYd91t5pb2W8RJzOSW4Ydtpj3giMRhhiKTgbEOLWmMoMJuGX4ReTG5Kzz7H4fEB4a97y9xjdLg4knKbmPFA9a+JbHirFiNi16dRha2zXBwc0WtFzyso+keCZTcdwQ0gEDvOXr8FRaEUEbP28aJY2Gik4jfEDIwC6c5vN+CtOz8EaVSo6fw37pGZIIzudL2XneMol1O1yzsvHASd13cRaeIVt6EbbdUpGjUvUpi3FzAOyeZGRP9PesoyRaKlRobvWjOe/VVjbu0pa4C1oAB42uhNpdJIJY0btjvNqNIIJzyMc5uEnxW0GuFm7rtTmPDgiBSEz2drlmuK1QcbohxlL23J4BbyoLjZDVcdNc1DfXXJPNlbIdWNhlmTk0cTxPJD7dw4ZLR7rok6j7+C5Tth8NCl7DxHmFE9Esw28bGy4rUw3JNTMcNWJ9oO9nlPyWLrabI3eN5E5Za+a2vQxfyjzM182XnZTPwKZ/+Nv8AaEQGFc7JP4FP/wCtv9oRlGNVJkVmQlxZyxjkM6k4Zgpo0KQMsopri9HoYpKS2IxZdvd2SQNFJiKXaNoQ+KlrHX0MIaGMpNd0mM7yfh9U32HUirVYZgkuHItd9D6JLiM+/Lukj4gq17Jjea4gfjUgJ/nAj1j0V2V1ChGNXIqvSWhuVyRk6HDxz9ZSyq6Rz+5Vv6Y4OaNN/vNkO5TcDzBVVf7II0+/qn+Pk5QT/wCibPDjNnGHsbpxvey4HRJ4kW0y7uCY7Lr7zS05jJFlWrMxvdHofRfaTqjCHmd2IPI/4T7eVR6KVOw4ag3+SsjHleFm1NpHsYlcEzdd0ygqtTRF1XpfiGTPHRBHY2iF18jdQBxbp9+C3lnHfC4c455x8E70HGNOxhgMVvOh3+D9FZcAYP3cKr7Nqt3gfMWmFZcISIiCPv78FLLTKZO0GFm68jSQR4qbA1z/ABLqXGXet/iin0A9rTql1QininVXP3Whu6Zi8gdkehT8cas83NLkhjUqQ4gGRN+XJV3pbWw7ae84guI7DAc55cLZoHb/AEl3xUZSHe42sbGB8yqmaB3w5xLpgyTKeku2IVkFV9Te6wEh05gxnp3IyjVkB12vbcObY94jJTvcMt0kcghnEDL1FxyIRcrQxRt0NXbU6xgbVDXke8bE8w4ZH0KHqYc5AEz5+KjwdObyPvxTfC1/dIt95apbnQ34FRBjsP8Aw+EMx1lQgHkImPgPFV2iWjM8z3p70miGCZN9ZtaEhw2GDp3r3+K1STVsXx46RetkhvUs6t4MiXRq7UHWR8lVOk9ADfEzeQfM384W/wDRndl1F8cnTbmCBKB2xVqj8Oq0B0zvD3hl92CZFbVGVxuybBOY2jLsjcnxySarULu0RDZtx71LSYXRkGx5rqrWZINpGnqmJUwFLQn2zYMi2c+maxcbXqBxBBm5y8Fi9LCvojz87XNl62P/ALmnx3G/2hOKWH3slBsFn/p6WX+7Z/aE2oU8xI+SjlLbAUQZ1MiMlO1nDxRBpDvXDacFKlGxsZUcOpg2IBSrpJh2tw73CxA+d/mnhYg9t4brKD28Y8pE+iBQp2OWS9Hlu1KUOAOjW/239ZT7YVX8BpAaXU3EXGQJ3hHmfJJNs1A6o4jinmw8P1Z/lIA8ePx80zM/9asZjX3dDPEAVsPWBkksdnxAm3ivO8MyWq/7SxwoUKn5rtHebBed4Z9yj8RPgxflNckjbxuEHRdP7JDm+HcuabgQWnwWhLbHJWkhfOiFdrg4znEjzVro0S4EtGS8q2JtE0KgcBI1acjxC9k2ZtBlWm17LtcPLi08wvF83C4y5LpnreLmjKNPsVhsqN9LTinr6QO8d0SRaEme/TVRxdFbFzsMBxQx7JmLajkmjgoKrLSnKVhRZ3TwgIBaOfAwmmzajmWh0enwlLaOLc2IjyTTDYgu93NLdj+x9h8VMQYPArjG4Br3F/VguOZj4A2UeHOjgPP6o6hTB9l3hdHFkeSKTKBt7CBmJMNLQ5kHgSQDI5WHjKGFOWgFehbU2YKjYcL6HgqbitlvaSMxyTXISoXtCyo61roN1NxN5TenUp0mlzw0ke6cmi8eJg+iS1cS5537MnRoi2nitiGkl2H4bCOF5Le/5prhsM85+cfNVzD13A+07nJkJhQxbgQGvMcCfhF0txdj+Sa0TdJqEGmdIcPUEfNK8CRN8pBPqnGMIf7RGeZA8Q3U96UY3Z0iabxHvAzkihtUImmnYyf0gpU2hoBeRlukW8+PBKtuV6lZrahpFrGyA7UyRnpFl1szDsndDA4EiXOtloOXxRnSDaIgMZGUGNBYW9U5NJ6AlGT7KlVLjZvCO/kFMzCMaO1d2sfBY997KBzjkqbbVISopO2BbWcOyGiAJ+WZ1WKPGuynn8livxKoI87M/uz0bYGIaKFIbzZ6ttpE+yNE6oPB1nReT0awhvJOsDtLdFio5wa2YnZ6Q1y2FSaXSB09l1+aY4XpDB7d2xoPuQl2FRZ4Qm1627TedAD8ELh+kNFxzjmckL0j2kzqHEEEGBbihl0Mx/0ee1jLiTrcK7bFYHs3RqAPFUp53nADwVr6NPiBOSHyF9UVYXtle6U48vqBgyYJd/XEHyv5qrAkK59Ndl7rzWZ7L7OHB979xjzVLPwV/jcXjXEi8i1N2SOR72S0O1i6XUnXCYurBov5I53qgIELQnvRvb78M/8AMwntN48xwdzSZ7bAjVcxZDKKkqYSbi7R7bg8YyqwPY6WnX5HgRwRIwLX39V5h0L2v1dYMJhlS0HIOyB87f4XqTHmLLys3j8WXY/IdUA7RwBZ2gZAz5d6T1DmrWGb7S0ixSHGbJeyTmBw+ilaaZbGaYke4tOfl8wpmYy3tR3SFFUYZUYYOAR2mglOSYX/ABIbeC5x+7qXDbSqNyIQAgA2uuRUiEuhzyt6LfgduPdZ7oEcB3IfaO1txxDeFp1OpKr4riMkNjapJBut22Akq0c47EF7iTEnMwEHVbxXbqqgrPsnRRNNnVKNckVSxzWHsi/FKy/Va3pTHC+wo5FFDDF7Qc4aXS9tQibm+cfNac5c7yKMaFyyts06o78xC1UK1qo6r0xICUmyIgyuKghddYoMTUTop2KbSAsQZ8z8li5qOlYr4dHnZXcmdAi0+f3opqFaAZUBbYKJ9il0mwpRfGxpSq8gp2YnSTb7zSei86FENHBLlBGReg+tiwEcMK99JjZa1l3kuNpNhHGw9VXBSl2R7grKwtptYXAOeAIGcHQ96VkSjVDsKttk2HwFOm+Os3nRfswByunGBobniloJB36jGt1zk31hMzjG7m9kAJnkocltl8KSBOmWIaMPuT2nOEDW1yfvivOqogpntraJrVC7QWbyCddGOi9PE0zUqvcLkMa2BMWJLiDmbL0MVePjuZFkTzzqJVsNSJyjzUtTCPPA8lcqnR7B0YfUdUE3Dd8cSIIDJ04pHjQ3fPVzuaTPloiXkKT+v/gMvHcF9hO2q9oiMtF0HAiR4hd4kEcwfT9kOCQeaeqexDdaCWvggr1vovttlai0veBUaN14J1Hvdxz815DmOX3kp6WILLh0OHBJy4+aDjKj3elXbo4T3hbq1DkvGaO3nwLjyRNDpDUad4E2UkvHk/Q+GWn2ej7Uw7SLC6rjnwgMP0tf7wa7zlaO2WPMkbp14KV4Jx9Fsc8ZB0oaodFoP1BBC3Tvml8RykbbUW6r5CjLOCwi3cuo2yCo+EPVcFMYKgc2ydETIilYSu2UlE5h1TFQttmt5ckrl61vI6F2YTdC4lxmUSFBVujj2c+iBr+KFxdS98lNVMJfXM3VWOO7EzlSO6ZmVpc0dVtUohn2G0/Z8lA6Z5qah7Pn8l0wWnzU902XxXKKA5juUwqLZaOQ+igq0uBsj0xEsbj0Mtne1PAW7zkmVfFNogPc3eefZGggXJSHC4jcbznLj4qWq99W7nCBkOCTLFcrfQcZ1Gl2McTtc1YIAn8t/NRY6vUeA1zgB+UH48UqdTLfkQpaWOM9o+OvLyWrEluIPyN/0G4DCNdNxGRBzk5QiNn7Qdh3mmT2Z8ufcgGGO019+XH6ZIbG4kO0AOsSsePm6e0asnDa7L30mpk0mvb7PvgAd4P79yobsa+c/CArXX2iHYZkG7mNB10i/lmqljWDfO6IBuL8vil+LGk4yQ7yndSiyV+KBEGxKiptnOLffkuaTbgOC2WhpsbKtJLohbfskm8orCBu6SQPFQ02jdkxfiuXPmw9Bn+yF70GtbJH4huQb8vJap1VCWmMlumDN1vFUZbDGvUjASumFoAsuqdcTYRzSW/xDUdU5bqUfgto3uJHM6fVK8S++l9fqomVTETE/d0LxKS2askovRcxtGk8QW7o0/yhK9VsxJ748lW2V9yDJnTL1umNXaVOButd4lvxU78VLocvKkFCq2c/RGMNKBEnjP8AlVx+K1EeJXDMbwKL/GsH/LZYnmkPzeEfMpbUq96B/jc7yoXYs8VsfHoz/KCqjwohVCCq4k8VE6unLCL+cPOJCiqYkJca3BadcXTFhSOWWTO6uIkqOVw4WWtU5JAOTvZPRzMZLFrDarEQiXYc18Afei3Gn38VixKcUURyyVIiAzygLl40WLFyWwnN0cbkiPFcMa4GxWLExJE8pOwugCWwSoMThNQVixYlTO5NohGGcJgjnmumbPcdR6rFiMAJp0XCQI8ytCm6Jtbj/hYsQcUFzZs0nGbiygODM5rFi1KjG7JepjMk2WwyVixZxRvJnRom5nJdtpnU+ixYu4o3kyZ1IiDMzxC7qUiR7XLL91ixZwRqmyFtAnX0XJoxfePl+6xYtUUDKTCaeADoJeR/yg+u8ENiMO0EhrnGOLQP+oraxdWzm9ETafPITlPzXBpH80f8v7raxbSBMq0nD358P3XBb/MfL91ixbSOOeqJ970/dap0RqT5T6SsWLqORn8OB7x/SP8AuWNwwn2jGvZ+W981pYuCUn0YcKPzH9P/AJLpmGGe8Y/pH/ctLFx3Jo6FIAayf2/dYsWLqB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175645"/>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Feast of Tabernacles 2016- 20 nations</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8" y="1353542"/>
            <a:ext cx="9148470"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59632" y="5934670"/>
            <a:ext cx="6480720" cy="646331"/>
          </a:xfrm>
          <a:prstGeom prst="rect">
            <a:avLst/>
          </a:prstGeom>
        </p:spPr>
        <p:txBody>
          <a:bodyPr wrap="square">
            <a:spAutoFit/>
          </a:bodyPr>
          <a:lstStyle/>
          <a:p>
            <a:r>
              <a:rPr lang="en-US" dirty="0">
                <a:hlinkClick r:id="rId4"/>
              </a:rPr>
              <a:t>https://www.youtube.com/watch?v=7wHYGtTP_Yc</a:t>
            </a:r>
            <a:endParaRPr lang="en-US" dirty="0"/>
          </a:p>
          <a:p>
            <a:endParaRPr lang="en-US" dirty="0">
              <a:solidFill>
                <a:schemeClr val="bg1"/>
              </a:solidFill>
            </a:endParaRPr>
          </a:p>
        </p:txBody>
      </p:sp>
    </p:spTree>
    <p:extLst>
      <p:ext uri="{BB962C8B-B14F-4D97-AF65-F5344CB8AC3E}">
        <p14:creationId xmlns:p14="http://schemas.microsoft.com/office/powerpoint/2010/main" val="2378867174"/>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Feast of Tabernacles 2017</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 y="1628800"/>
            <a:ext cx="9157692" cy="457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833471"/>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Zechariah - End Days</a:t>
            </a:r>
          </a:p>
        </p:txBody>
      </p:sp>
      <p:sp>
        <p:nvSpPr>
          <p:cNvPr id="3" name="Content Placeholder 2"/>
          <p:cNvSpPr>
            <a:spLocks noGrp="1"/>
          </p:cNvSpPr>
          <p:nvPr>
            <p:ph idx="1"/>
          </p:nvPr>
        </p:nvSpPr>
        <p:spPr/>
        <p:txBody>
          <a:bodyPr>
            <a:normAutofit/>
          </a:bodyPr>
          <a:lstStyle/>
          <a:p>
            <a:pPr marL="0" indent="0">
              <a:buNone/>
            </a:pPr>
            <a:r>
              <a:rPr lang="en-US" b="1" dirty="0"/>
              <a:t>Holiness</a:t>
            </a:r>
          </a:p>
          <a:p>
            <a:pPr marL="0" indent="0">
              <a:buNone/>
            </a:pPr>
            <a:r>
              <a:rPr lang="en-US" dirty="0"/>
              <a:t>Zechariah 14:20 In that day “HOLINESS TO THE LORD” shall be engraved on the bells of the horses. The pots in the Lord’s house shall be like the bowls before the altar. 21 Yes,</a:t>
            </a:r>
            <a:r>
              <a:rPr lang="en-US" b="1" dirty="0"/>
              <a:t> </a:t>
            </a:r>
            <a:r>
              <a:rPr lang="en-US" sz="2800" b="1" dirty="0">
                <a:solidFill>
                  <a:srgbClr val="FF0000"/>
                </a:solidFill>
              </a:rPr>
              <a:t>every pot in Jerusalem and Judah shall be holiness</a:t>
            </a:r>
            <a:r>
              <a:rPr lang="en-US" b="1" dirty="0"/>
              <a:t> </a:t>
            </a:r>
            <a:r>
              <a:rPr lang="en-US" dirty="0"/>
              <a:t>to the Lord of hosts. Everyone who sacrifices shall come and take them and cook in them. In that day there shall no longer be a Canaanite in the house of the Lord of hosts. </a:t>
            </a:r>
          </a:p>
          <a:p>
            <a:endParaRPr lang="en-US" dirty="0"/>
          </a:p>
          <a:p>
            <a:endParaRPr lang="en-US" dirty="0"/>
          </a:p>
        </p:txBody>
      </p:sp>
    </p:spTree>
    <p:extLst>
      <p:ext uri="{BB962C8B-B14F-4D97-AF65-F5344CB8AC3E}">
        <p14:creationId xmlns:p14="http://schemas.microsoft.com/office/powerpoint/2010/main" val="257374475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Zechariah - End Days</a:t>
            </a:r>
          </a:p>
        </p:txBody>
      </p:sp>
      <p:sp>
        <p:nvSpPr>
          <p:cNvPr id="3" name="Content Placeholder 2"/>
          <p:cNvSpPr>
            <a:spLocks noGrp="1"/>
          </p:cNvSpPr>
          <p:nvPr>
            <p:ph idx="1"/>
          </p:nvPr>
        </p:nvSpPr>
        <p:spPr/>
        <p:txBody>
          <a:bodyPr/>
          <a:lstStyle/>
          <a:p>
            <a:pPr marL="0" indent="0">
              <a:buNone/>
            </a:pPr>
            <a:r>
              <a:rPr lang="en-US" dirty="0"/>
              <a:t>The Remnant</a:t>
            </a:r>
          </a:p>
          <a:p>
            <a:pPr marL="0" indent="0">
              <a:buNone/>
            </a:pPr>
            <a:r>
              <a:rPr lang="en-US" dirty="0"/>
              <a:t>Zechariah 13:8 And it shall come to pass in all the land,” Says the Lord,</a:t>
            </a:r>
          </a:p>
          <a:p>
            <a:pPr marL="0" indent="0">
              <a:buNone/>
            </a:pPr>
            <a:r>
              <a:rPr lang="en-US" dirty="0"/>
              <a:t>“</a:t>
            </a:r>
            <a:r>
              <a:rPr lang="en-US" sz="2800" b="1" dirty="0">
                <a:solidFill>
                  <a:srgbClr val="FF0000"/>
                </a:solidFill>
              </a:rPr>
              <a:t>That two-thirds in it shall be cut off and die, But one-third shall be left in it</a:t>
            </a:r>
            <a:r>
              <a:rPr lang="en-US" dirty="0"/>
              <a:t>: 9 I will bring the one-third through the fire, Will refine them as silver is refined, And test them as gold is tested. They will call on My name, And I will answer them. I will say, ‘This is My people’;</a:t>
            </a:r>
          </a:p>
          <a:p>
            <a:pPr marL="0" indent="0">
              <a:buNone/>
            </a:pPr>
            <a:r>
              <a:rPr lang="en-US" dirty="0"/>
              <a:t>And each one will say, ‘The Lord is my God.’”</a:t>
            </a:r>
          </a:p>
          <a:p>
            <a:endParaRPr lang="en-US" dirty="0"/>
          </a:p>
        </p:txBody>
      </p:sp>
    </p:spTree>
    <p:extLst>
      <p:ext uri="{BB962C8B-B14F-4D97-AF65-F5344CB8AC3E}">
        <p14:creationId xmlns:p14="http://schemas.microsoft.com/office/powerpoint/2010/main" val="140693836"/>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2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bg1"/>
                </a:solidFill>
              </a:rPr>
              <a:t>Malachi</a:t>
            </a:r>
          </a:p>
        </p:txBody>
      </p:sp>
    </p:spTree>
    <p:extLst>
      <p:ext uri="{BB962C8B-B14F-4D97-AF65-F5344CB8AC3E}">
        <p14:creationId xmlns:p14="http://schemas.microsoft.com/office/powerpoint/2010/main" val="3467841961"/>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Prophetic Books - Flashback</a:t>
            </a:r>
          </a:p>
        </p:txBody>
      </p:sp>
      <p:sp>
        <p:nvSpPr>
          <p:cNvPr id="3" name="Content Placeholder 2"/>
          <p:cNvSpPr>
            <a:spLocks noGrp="1"/>
          </p:cNvSpPr>
          <p:nvPr>
            <p:ph idx="1"/>
          </p:nvPr>
        </p:nvSpPr>
        <p:spPr/>
        <p:txBody>
          <a:bodyPr/>
          <a:lstStyle/>
          <a:p>
            <a:r>
              <a:rPr lang="en-US" dirty="0"/>
              <a:t>“The overall picture the prophetic books paint is of a people desperately in need of a divine mediator to save them from their sin”.[2]</a:t>
            </a:r>
          </a:p>
          <a:p>
            <a:r>
              <a:rPr lang="en-US" dirty="0"/>
              <a:t>The stage is set for the Messiah, though few were prepared for the way he made his appearance in our world.</a:t>
            </a:r>
          </a:p>
        </p:txBody>
      </p:sp>
    </p:spTree>
    <p:extLst>
      <p:ext uri="{BB962C8B-B14F-4D97-AF65-F5344CB8AC3E}">
        <p14:creationId xmlns:p14="http://schemas.microsoft.com/office/powerpoint/2010/main" val="3701105676"/>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Covenant - Recap</a:t>
            </a:r>
          </a:p>
        </p:txBody>
      </p:sp>
      <p:sp>
        <p:nvSpPr>
          <p:cNvPr id="3" name="Content Placeholder 2"/>
          <p:cNvSpPr>
            <a:spLocks noGrp="1"/>
          </p:cNvSpPr>
          <p:nvPr>
            <p:ph idx="1"/>
          </p:nvPr>
        </p:nvSpPr>
        <p:spPr/>
        <p:txBody>
          <a:bodyPr>
            <a:normAutofit fontScale="92500" lnSpcReduction="20000"/>
          </a:bodyPr>
          <a:lstStyle/>
          <a:p>
            <a:r>
              <a:rPr lang="en-US" dirty="0"/>
              <a:t>Jeremiah 31:31-34</a:t>
            </a:r>
          </a:p>
          <a:p>
            <a:r>
              <a:rPr lang="en-US" dirty="0"/>
              <a:t>"Behold, days are coming," declares the LORD, "when I will make a </a:t>
            </a:r>
            <a:r>
              <a:rPr lang="en-US" sz="3000" b="1" dirty="0">
                <a:solidFill>
                  <a:srgbClr val="FF0000"/>
                </a:solidFill>
              </a:rPr>
              <a:t>new covenant with the house of Israel </a:t>
            </a:r>
            <a:r>
              <a:rPr lang="en-US" dirty="0"/>
              <a:t>and with the house of Judah, not like the covenant which I made with their fathers in the day I took them by the hand to bring them out of the land of Egypt, My covenant which they broke, although I was a husband to them," declares the LORD. "But this is the covenant which I will make with the house of Israel after those days," declares the LORD, "I will put My law within them and on their heart I will write it; and I will be their God, and they shall be My people. "They will not teach again, each man his neighbor and each man his brother, saying, 'Know the LORD,' </a:t>
            </a:r>
            <a:r>
              <a:rPr lang="en-US" sz="3000" b="1" dirty="0">
                <a:solidFill>
                  <a:srgbClr val="FF0000"/>
                </a:solidFill>
              </a:rPr>
              <a:t>for they will all know Me, from the least of them to the greatest of them</a:t>
            </a:r>
            <a:r>
              <a:rPr lang="en-US" dirty="0"/>
              <a:t>," declares the LORD, "for I will forgive their iniquity, and their sin I will remember no more.“ (Also quoted in Hebrew 8:4-13)</a:t>
            </a:r>
          </a:p>
        </p:txBody>
      </p:sp>
    </p:spTree>
    <p:extLst>
      <p:ext uri="{BB962C8B-B14F-4D97-AF65-F5344CB8AC3E}">
        <p14:creationId xmlns:p14="http://schemas.microsoft.com/office/powerpoint/2010/main" val="3708707311"/>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p:txBody>
          <a:bodyPr/>
          <a:lstStyle/>
          <a:p>
            <a:r>
              <a:rPr lang="en-US" dirty="0"/>
              <a:t>What are key takeaways from the minor prophets?</a:t>
            </a:r>
          </a:p>
          <a:p>
            <a:r>
              <a:rPr lang="en-US" dirty="0"/>
              <a:t>How can we set the stage for Christ’s second coming?</a:t>
            </a:r>
          </a:p>
        </p:txBody>
      </p:sp>
      <p:sp>
        <p:nvSpPr>
          <p:cNvPr id="6" name="Content Placeholder 5"/>
          <p:cNvSpPr>
            <a:spLocks noGrp="1"/>
          </p:cNvSpPr>
          <p:nvPr>
            <p:ph sz="half" idx="2"/>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1673274"/>
            <a:ext cx="3918137" cy="45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01539"/>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 name="Content Placeholder 4"/>
          <p:cNvSpPr>
            <a:spLocks noGrp="1"/>
          </p:cNvSpPr>
          <p:nvPr>
            <p:ph idx="1"/>
          </p:nvPr>
        </p:nvSpPr>
        <p:spPr/>
        <p:txBody>
          <a:bodyPr/>
          <a:lstStyle/>
          <a:p>
            <a:r>
              <a:rPr lang="en-US" dirty="0"/>
              <a:t>Bible.org</a:t>
            </a:r>
          </a:p>
          <a:p>
            <a:r>
              <a:rPr lang="en-US" dirty="0"/>
              <a:t>Biblegateway.com</a:t>
            </a:r>
          </a:p>
          <a:p>
            <a:r>
              <a:rPr lang="en-US" dirty="0"/>
              <a:t>Dr. Heinz </a:t>
            </a:r>
            <a:r>
              <a:rPr lang="en-US" dirty="0" err="1"/>
              <a:t>Lycklama</a:t>
            </a:r>
            <a:endParaRPr lang="en-US" dirty="0"/>
          </a:p>
        </p:txBody>
      </p:sp>
    </p:spTree>
    <p:extLst>
      <p:ext uri="{BB962C8B-B14F-4D97-AF65-F5344CB8AC3E}">
        <p14:creationId xmlns:p14="http://schemas.microsoft.com/office/powerpoint/2010/main" val="1161515116"/>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the Prophets</a:t>
            </a:r>
          </a:p>
        </p:txBody>
      </p:sp>
      <p:sp>
        <p:nvSpPr>
          <p:cNvPr id="6" name="Content Placeholder 5"/>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 y="2328876"/>
            <a:ext cx="9144000" cy="306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94438" y="4417367"/>
            <a:ext cx="638002" cy="307777"/>
          </a:xfrm>
          <a:prstGeom prst="rect">
            <a:avLst/>
          </a:prstGeom>
          <a:solidFill>
            <a:srgbClr val="FFCC99"/>
          </a:solidFill>
          <a:ln w="12700">
            <a:solidFill>
              <a:schemeClr val="tx1"/>
            </a:solidFill>
          </a:ln>
        </p:spPr>
        <p:txBody>
          <a:bodyPr wrap="square" rtlCol="0">
            <a:spAutoFit/>
          </a:bodyPr>
          <a:lstStyle/>
          <a:p>
            <a:r>
              <a:rPr lang="en-US" sz="700" b="1" dirty="0">
                <a:latin typeface="Times New Roman" panose="02020603050405020304" pitchFamily="18" charset="0"/>
                <a:cs typeface="Times New Roman" panose="02020603050405020304" pitchFamily="18" charset="0"/>
              </a:rPr>
              <a:t>Walls rebuilt 444</a:t>
            </a:r>
          </a:p>
        </p:txBody>
      </p:sp>
    </p:spTree>
    <p:extLst>
      <p:ext uri="{BB962C8B-B14F-4D97-AF65-F5344CB8AC3E}">
        <p14:creationId xmlns:p14="http://schemas.microsoft.com/office/powerpoint/2010/main" val="3920407296"/>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Minor Prophets</a:t>
            </a:r>
          </a:p>
        </p:txBody>
      </p:sp>
      <p:sp>
        <p:nvSpPr>
          <p:cNvPr id="3" name="Content Placeholder 2"/>
          <p:cNvSpPr>
            <a:spLocks noGrp="1"/>
          </p:cNvSpPr>
          <p:nvPr>
            <p:ph idx="1"/>
          </p:nvPr>
        </p:nvSpPr>
        <p:spPr/>
        <p:txBody>
          <a:bodyPr/>
          <a:lstStyle/>
          <a:p>
            <a:r>
              <a:rPr lang="en-US" dirty="0"/>
              <a:t>Timeline</a:t>
            </a:r>
          </a:p>
          <a:p>
            <a:r>
              <a:rPr lang="en-US" dirty="0"/>
              <a:t>Summary</a:t>
            </a:r>
          </a:p>
          <a:p>
            <a:r>
              <a:rPr lang="en-US" dirty="0"/>
              <a:t>Some “latter days” prophecies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8560055" cy="2247503"/>
          </a:xfrm>
          <a:prstGeom prst="rect">
            <a:avLst/>
          </a:prstGeom>
          <a:noFill/>
          <a:ln>
            <a:noFill/>
          </a:ln>
          <a:effectLst>
            <a:softEdge rad="215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77734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Prophets – Summary </a:t>
            </a:r>
            <a:r>
              <a:rPr lang="en-US" sz="1800" dirty="0"/>
              <a:t>[1]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769305"/>
              </p:ext>
            </p:extLst>
          </p:nvPr>
        </p:nvGraphicFramePr>
        <p:xfrm>
          <a:off x="457200" y="1700213"/>
          <a:ext cx="8064895" cy="4562032"/>
        </p:xfrm>
        <a:graphic>
          <a:graphicData uri="http://schemas.openxmlformats.org/drawingml/2006/table">
            <a:tbl>
              <a:tblPr/>
              <a:tblGrid>
                <a:gridCol w="3456383">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tblGrid>
              <a:tr h="630667">
                <a:tc>
                  <a:txBody>
                    <a:bodyPr/>
                    <a:lstStyle/>
                    <a:p>
                      <a:pPr fontAlgn="base"/>
                      <a:r>
                        <a:rPr lang="en-US" sz="1500" b="1" dirty="0">
                          <a:effectLst/>
                          <a:latin typeface="inherit"/>
                        </a:rPr>
                        <a:t>Group</a:t>
                      </a:r>
                      <a:endParaRPr lang="en-US" sz="1500" dirty="0">
                        <a:effectLst/>
                        <a:latin typeface="inherit"/>
                      </a:endParaRPr>
                    </a:p>
                  </a:txBody>
                  <a:tcPr marL="92745" marR="92745" marT="92745" marB="92745" anchor="ctr">
                    <a:lnL>
                      <a:noFill/>
                    </a:lnL>
                    <a:lnR>
                      <a:noFill/>
                    </a:lnR>
                    <a:lnT>
                      <a:noFill/>
                    </a:lnT>
                    <a:lnB>
                      <a:noFill/>
                    </a:lnB>
                    <a:solidFill>
                      <a:srgbClr val="E7E7E7"/>
                    </a:solidFill>
                  </a:tcPr>
                </a:tc>
                <a:tc>
                  <a:txBody>
                    <a:bodyPr/>
                    <a:lstStyle/>
                    <a:p>
                      <a:pPr fontAlgn="base"/>
                      <a:r>
                        <a:rPr lang="en-US" sz="1500" b="1" dirty="0">
                          <a:effectLst/>
                          <a:latin typeface="inherit"/>
                        </a:rPr>
                        <a:t>Book</a:t>
                      </a:r>
                      <a:endParaRPr lang="en-US" sz="1500" dirty="0">
                        <a:effectLst/>
                        <a:latin typeface="inherit"/>
                      </a:endParaRPr>
                    </a:p>
                  </a:txBody>
                  <a:tcPr marL="92745" marR="92745" marT="92745" marB="92745" anchor="ctr">
                    <a:lnL>
                      <a:noFill/>
                    </a:lnL>
                    <a:lnR>
                      <a:noFill/>
                    </a:lnR>
                    <a:lnT>
                      <a:noFill/>
                    </a:lnT>
                    <a:lnB>
                      <a:noFill/>
                    </a:lnB>
                    <a:solidFill>
                      <a:srgbClr val="E7E7E7"/>
                    </a:solidFill>
                  </a:tcPr>
                </a:tc>
                <a:tc>
                  <a:txBody>
                    <a:bodyPr/>
                    <a:lstStyle/>
                    <a:p>
                      <a:pPr fontAlgn="base"/>
                      <a:r>
                        <a:rPr lang="en-US" sz="1500" b="1" dirty="0">
                          <a:solidFill>
                            <a:srgbClr val="999999"/>
                          </a:solidFill>
                          <a:effectLst/>
                          <a:latin typeface="inherit"/>
                        </a:rPr>
                        <a:t>Approximate Dates</a:t>
                      </a:r>
                    </a:p>
                  </a:txBody>
                  <a:tcPr marL="92745" marR="92745" marT="92745" marB="92745" anchor="ctr">
                    <a:lnL>
                      <a:noFill/>
                    </a:lnL>
                    <a:lnR>
                      <a:noFill/>
                    </a:lnR>
                    <a:lnT>
                      <a:noFill/>
                    </a:lnT>
                    <a:lnB>
                      <a:noFill/>
                    </a:lnB>
                    <a:solidFill>
                      <a:srgbClr val="E7E7E7"/>
                    </a:solidFill>
                  </a:tcPr>
                </a:tc>
                <a:extLst>
                  <a:ext uri="{0D108BD9-81ED-4DB2-BD59-A6C34878D82A}">
                    <a16:rowId xmlns:a16="http://schemas.microsoft.com/office/drawing/2014/main" xmlns="" val="10000"/>
                  </a:ext>
                </a:extLst>
              </a:tr>
              <a:tr h="1075843">
                <a:tc>
                  <a:txBody>
                    <a:bodyPr/>
                    <a:lstStyle/>
                    <a:p>
                      <a:pPr fontAlgn="base"/>
                      <a:r>
                        <a:rPr lang="en-US" sz="1500" b="1" dirty="0">
                          <a:effectLst/>
                          <a:latin typeface="inherit"/>
                        </a:rPr>
                        <a:t>Pre-Exilic</a:t>
                      </a:r>
                      <a:endParaRPr lang="en-US" sz="1500" dirty="0">
                        <a:effectLst/>
                        <a:latin typeface="inherit"/>
                      </a:endParaRPr>
                    </a:p>
                    <a:p>
                      <a:pPr fontAlgn="base"/>
                      <a:r>
                        <a:rPr lang="en-US" sz="1500" b="1" dirty="0">
                          <a:effectLst/>
                          <a:latin typeface="inherit"/>
                        </a:rPr>
                        <a:t>Prophets of Israel</a:t>
                      </a:r>
                      <a:endParaRPr lang="en-US" sz="1500" dirty="0">
                        <a:effectLst/>
                        <a:latin typeface="inherit"/>
                      </a:endParaRPr>
                    </a:p>
                  </a:txBody>
                  <a:tcPr marL="92745" marR="92745" marT="92745" marB="92745" anchor="ctr">
                    <a:lnL>
                      <a:noFill/>
                    </a:lnL>
                    <a:lnR>
                      <a:noFill/>
                    </a:lnR>
                    <a:lnT>
                      <a:noFill/>
                    </a:lnT>
                    <a:lnB>
                      <a:noFill/>
                    </a:lnB>
                    <a:solidFill>
                      <a:srgbClr val="FAFAFA"/>
                    </a:solidFill>
                  </a:tcPr>
                </a:tc>
                <a:tc>
                  <a:txBody>
                    <a:bodyPr/>
                    <a:lstStyle/>
                    <a:p>
                      <a:pPr fontAlgn="base"/>
                      <a:r>
                        <a:rPr lang="en-US" sz="1500" dirty="0">
                          <a:effectLst/>
                          <a:latin typeface="inherit"/>
                        </a:rPr>
                        <a:t>Jonah</a:t>
                      </a:r>
                      <a:br>
                        <a:rPr lang="en-US" sz="1500" dirty="0">
                          <a:effectLst/>
                          <a:latin typeface="inherit"/>
                        </a:rPr>
                      </a:br>
                      <a:r>
                        <a:rPr lang="en-US" sz="1500" dirty="0">
                          <a:effectLst/>
                          <a:latin typeface="inherit"/>
                        </a:rPr>
                        <a:t>Amos </a:t>
                      </a:r>
                      <a:br>
                        <a:rPr lang="en-US" sz="1500" dirty="0">
                          <a:effectLst/>
                          <a:latin typeface="inherit"/>
                        </a:rPr>
                      </a:br>
                      <a:r>
                        <a:rPr lang="en-US" sz="1500" dirty="0">
                          <a:effectLst/>
                          <a:latin typeface="inherit"/>
                        </a:rPr>
                        <a:t>Hosea</a:t>
                      </a:r>
                    </a:p>
                  </a:txBody>
                  <a:tcPr marL="92745" marR="92745" marT="92745" marB="92745" anchor="ctr">
                    <a:lnL>
                      <a:noFill/>
                    </a:lnL>
                    <a:lnR>
                      <a:noFill/>
                    </a:lnR>
                    <a:lnT>
                      <a:noFill/>
                    </a:lnT>
                    <a:lnB>
                      <a:noFill/>
                    </a:lnB>
                    <a:solidFill>
                      <a:srgbClr val="FAFAFA"/>
                    </a:solidFill>
                  </a:tcPr>
                </a:tc>
                <a:tc>
                  <a:txBody>
                    <a:bodyPr/>
                    <a:lstStyle/>
                    <a:p>
                      <a:pPr fontAlgn="base"/>
                      <a:r>
                        <a:rPr lang="en-US" sz="1500" dirty="0">
                          <a:solidFill>
                            <a:srgbClr val="999999"/>
                          </a:solidFill>
                          <a:effectLst/>
                          <a:latin typeface="inherit"/>
                        </a:rPr>
                        <a:t>780-850</a:t>
                      </a:r>
                      <a:br>
                        <a:rPr lang="en-US" sz="1500" dirty="0">
                          <a:solidFill>
                            <a:srgbClr val="999999"/>
                          </a:solidFill>
                          <a:effectLst/>
                          <a:latin typeface="inherit"/>
                        </a:rPr>
                      </a:br>
                      <a:r>
                        <a:rPr lang="en-US" sz="1500" dirty="0">
                          <a:solidFill>
                            <a:srgbClr val="999999"/>
                          </a:solidFill>
                          <a:effectLst/>
                          <a:latin typeface="inherit"/>
                        </a:rPr>
                        <a:t>765-750</a:t>
                      </a:r>
                      <a:br>
                        <a:rPr lang="en-US" sz="1500" dirty="0">
                          <a:solidFill>
                            <a:srgbClr val="999999"/>
                          </a:solidFill>
                          <a:effectLst/>
                          <a:latin typeface="inherit"/>
                        </a:rPr>
                      </a:br>
                      <a:r>
                        <a:rPr lang="en-US" sz="1500" dirty="0">
                          <a:solidFill>
                            <a:srgbClr val="999999"/>
                          </a:solidFill>
                          <a:effectLst/>
                          <a:latin typeface="inherit"/>
                        </a:rPr>
                        <a:t>755-715</a:t>
                      </a:r>
                    </a:p>
                  </a:txBody>
                  <a:tcPr marL="92745" marR="92745" marT="92745" marB="92745" anchor="ctr">
                    <a:lnL>
                      <a:noFill/>
                    </a:lnL>
                    <a:lnR>
                      <a:noFill/>
                    </a:lnR>
                    <a:lnT>
                      <a:noFill/>
                    </a:lnT>
                    <a:lnB>
                      <a:noFill/>
                    </a:lnB>
                    <a:solidFill>
                      <a:srgbClr val="FAFAFA"/>
                    </a:solidFill>
                  </a:tcPr>
                </a:tc>
                <a:extLst>
                  <a:ext uri="{0D108BD9-81ED-4DB2-BD59-A6C34878D82A}">
                    <a16:rowId xmlns:a16="http://schemas.microsoft.com/office/drawing/2014/main" xmlns="" val="10001"/>
                  </a:ext>
                </a:extLst>
              </a:tr>
              <a:tr h="1521020">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500" b="1" dirty="0">
                          <a:effectLst/>
                          <a:latin typeface="inherit"/>
                        </a:rPr>
                        <a:t>Pre-Exilic</a:t>
                      </a:r>
                      <a:endParaRPr lang="en-US" sz="1500" dirty="0">
                        <a:effectLst/>
                        <a:latin typeface="inherit"/>
                      </a:endParaRPr>
                    </a:p>
                    <a:p>
                      <a:pPr fontAlgn="base"/>
                      <a:r>
                        <a:rPr lang="en-US" sz="1500" b="1" dirty="0">
                          <a:effectLst/>
                          <a:latin typeface="inherit"/>
                        </a:rPr>
                        <a:t>Prophets of Judah</a:t>
                      </a:r>
                      <a:endParaRPr lang="en-US" sz="1500" dirty="0">
                        <a:effectLst/>
                        <a:latin typeface="inherit"/>
                      </a:endParaRPr>
                    </a:p>
                  </a:txBody>
                  <a:tcPr marL="92745" marR="92745" marT="92745" marB="92745" anchor="ctr">
                    <a:lnL>
                      <a:noFill/>
                    </a:lnL>
                    <a:lnR>
                      <a:noFill/>
                    </a:lnR>
                    <a:lnT>
                      <a:noFill/>
                    </a:lnT>
                    <a:lnB>
                      <a:noFill/>
                    </a:lnB>
                    <a:solidFill>
                      <a:srgbClr val="E7E7E7"/>
                    </a:solidFill>
                  </a:tcPr>
                </a:tc>
                <a:tc>
                  <a:txBody>
                    <a:bodyPr/>
                    <a:lstStyle/>
                    <a:p>
                      <a:pPr fontAlgn="base"/>
                      <a:r>
                        <a:rPr lang="en-US" sz="1500" dirty="0">
                          <a:effectLst/>
                          <a:latin typeface="inherit"/>
                        </a:rPr>
                        <a:t>Obadiah </a:t>
                      </a:r>
                      <a:br>
                        <a:rPr lang="en-US" sz="1500" dirty="0">
                          <a:effectLst/>
                          <a:latin typeface="inherit"/>
                        </a:rPr>
                      </a:br>
                      <a:r>
                        <a:rPr lang="en-US" sz="1500" dirty="0">
                          <a:effectLst/>
                          <a:latin typeface="inherit"/>
                        </a:rPr>
                        <a:t>Joel</a:t>
                      </a:r>
                      <a:br>
                        <a:rPr lang="en-US" sz="1500" dirty="0">
                          <a:effectLst/>
                          <a:latin typeface="inherit"/>
                        </a:rPr>
                      </a:br>
                      <a:r>
                        <a:rPr lang="en-US" sz="1500" dirty="0">
                          <a:effectLst/>
                          <a:latin typeface="inherit"/>
                        </a:rPr>
                        <a:t>Micah</a:t>
                      </a:r>
                      <a:br>
                        <a:rPr lang="en-US" sz="1500" dirty="0">
                          <a:effectLst/>
                          <a:latin typeface="inherit"/>
                        </a:rPr>
                      </a:br>
                      <a:r>
                        <a:rPr lang="en-US" sz="1500" dirty="0">
                          <a:effectLst/>
                          <a:latin typeface="inherit"/>
                        </a:rPr>
                        <a:t>Nahum</a:t>
                      </a:r>
                      <a:br>
                        <a:rPr lang="en-US" sz="1500" dirty="0">
                          <a:effectLst/>
                          <a:latin typeface="inherit"/>
                        </a:rPr>
                      </a:br>
                      <a:r>
                        <a:rPr lang="en-US" sz="1500" dirty="0">
                          <a:effectLst/>
                          <a:latin typeface="inherit"/>
                        </a:rPr>
                        <a:t>Habakkuk</a:t>
                      </a:r>
                      <a:br>
                        <a:rPr lang="en-US" sz="1500" dirty="0">
                          <a:effectLst/>
                          <a:latin typeface="inherit"/>
                        </a:rPr>
                      </a:br>
                      <a:r>
                        <a:rPr lang="en-US" sz="1500" dirty="0">
                          <a:effectLst/>
                          <a:latin typeface="inherit"/>
                        </a:rPr>
                        <a:t>Zephaniah</a:t>
                      </a:r>
                    </a:p>
                  </a:txBody>
                  <a:tcPr marL="92745" marR="92745" marT="92745" marB="92745" anchor="ctr">
                    <a:lnL>
                      <a:noFill/>
                    </a:lnL>
                    <a:lnR>
                      <a:noFill/>
                    </a:lnR>
                    <a:lnT>
                      <a:noFill/>
                    </a:lnT>
                    <a:lnB>
                      <a:noFill/>
                    </a:lnB>
                    <a:solidFill>
                      <a:srgbClr val="E7E7E7"/>
                    </a:solidFill>
                  </a:tcPr>
                </a:tc>
                <a:tc>
                  <a:txBody>
                    <a:bodyPr/>
                    <a:lstStyle/>
                    <a:p>
                      <a:pPr fontAlgn="base"/>
                      <a:r>
                        <a:rPr lang="en-US" sz="1500" dirty="0">
                          <a:solidFill>
                            <a:srgbClr val="999999"/>
                          </a:solidFill>
                          <a:effectLst/>
                          <a:latin typeface="inherit"/>
                        </a:rPr>
                        <a:t>840</a:t>
                      </a:r>
                      <a:br>
                        <a:rPr lang="en-US" sz="1500" dirty="0">
                          <a:solidFill>
                            <a:srgbClr val="999999"/>
                          </a:solidFill>
                          <a:effectLst/>
                          <a:latin typeface="inherit"/>
                        </a:rPr>
                      </a:br>
                      <a:r>
                        <a:rPr lang="en-US" sz="1500" dirty="0">
                          <a:solidFill>
                            <a:srgbClr val="999999"/>
                          </a:solidFill>
                          <a:effectLst/>
                          <a:latin typeface="inherit"/>
                        </a:rPr>
                        <a:t>835-796</a:t>
                      </a:r>
                      <a:br>
                        <a:rPr lang="en-US" sz="1500" dirty="0">
                          <a:solidFill>
                            <a:srgbClr val="999999"/>
                          </a:solidFill>
                          <a:effectLst/>
                          <a:latin typeface="inherit"/>
                        </a:rPr>
                      </a:br>
                      <a:r>
                        <a:rPr lang="en-US" sz="1500" dirty="0">
                          <a:solidFill>
                            <a:srgbClr val="999999"/>
                          </a:solidFill>
                          <a:effectLst/>
                          <a:latin typeface="inherit"/>
                        </a:rPr>
                        <a:t>740-690</a:t>
                      </a:r>
                      <a:br>
                        <a:rPr lang="en-US" sz="1500" dirty="0">
                          <a:solidFill>
                            <a:srgbClr val="999999"/>
                          </a:solidFill>
                          <a:effectLst/>
                          <a:latin typeface="inherit"/>
                        </a:rPr>
                      </a:br>
                      <a:r>
                        <a:rPr lang="en-US" sz="1500" dirty="0">
                          <a:solidFill>
                            <a:srgbClr val="999999"/>
                          </a:solidFill>
                          <a:effectLst/>
                          <a:latin typeface="inherit"/>
                        </a:rPr>
                        <a:t>630-612</a:t>
                      </a:r>
                      <a:br>
                        <a:rPr lang="en-US" sz="1500" dirty="0">
                          <a:solidFill>
                            <a:srgbClr val="999999"/>
                          </a:solidFill>
                          <a:effectLst/>
                          <a:latin typeface="inherit"/>
                        </a:rPr>
                      </a:br>
                      <a:r>
                        <a:rPr lang="en-US" sz="1500" dirty="0">
                          <a:solidFill>
                            <a:srgbClr val="999999"/>
                          </a:solidFill>
                          <a:effectLst/>
                          <a:latin typeface="inherit"/>
                        </a:rPr>
                        <a:t>606-604</a:t>
                      </a:r>
                      <a:br>
                        <a:rPr lang="en-US" sz="1500" dirty="0">
                          <a:solidFill>
                            <a:srgbClr val="999999"/>
                          </a:solidFill>
                          <a:effectLst/>
                          <a:latin typeface="inherit"/>
                        </a:rPr>
                      </a:br>
                      <a:r>
                        <a:rPr lang="en-US" sz="1500" dirty="0">
                          <a:solidFill>
                            <a:srgbClr val="999999"/>
                          </a:solidFill>
                          <a:effectLst/>
                          <a:latin typeface="inherit"/>
                        </a:rPr>
                        <a:t>625</a:t>
                      </a:r>
                    </a:p>
                  </a:txBody>
                  <a:tcPr marL="92745" marR="92745" marT="92745" marB="92745" anchor="ctr">
                    <a:lnL>
                      <a:noFill/>
                    </a:lnL>
                    <a:lnR>
                      <a:noFill/>
                    </a:lnR>
                    <a:lnT>
                      <a:noFill/>
                    </a:lnT>
                    <a:lnB>
                      <a:noFill/>
                    </a:lnB>
                    <a:solidFill>
                      <a:srgbClr val="E7E7E7"/>
                    </a:solidFill>
                  </a:tcPr>
                </a:tc>
                <a:extLst>
                  <a:ext uri="{0D108BD9-81ED-4DB2-BD59-A6C34878D82A}">
                    <a16:rowId xmlns:a16="http://schemas.microsoft.com/office/drawing/2014/main" xmlns="" val="10002"/>
                  </a:ext>
                </a:extLst>
              </a:tr>
              <a:tr h="1298432">
                <a:tc>
                  <a:txBody>
                    <a:bodyPr/>
                    <a:lstStyle/>
                    <a:p>
                      <a:pPr fontAlgn="base"/>
                      <a:r>
                        <a:rPr lang="en-US" sz="1500" b="1" dirty="0">
                          <a:effectLst/>
                          <a:latin typeface="inherit"/>
                        </a:rPr>
                        <a:t>Post-Exilic Prophets</a:t>
                      </a:r>
                      <a:endParaRPr lang="en-US" sz="1500" dirty="0">
                        <a:effectLst/>
                        <a:latin typeface="inherit"/>
                      </a:endParaRPr>
                    </a:p>
                    <a:p>
                      <a:pPr fontAlgn="base"/>
                      <a:r>
                        <a:rPr lang="en-US" sz="1500" b="1" dirty="0">
                          <a:effectLst/>
                          <a:latin typeface="inherit"/>
                        </a:rPr>
                        <a:t>Prophets of the Returned Remnant</a:t>
                      </a:r>
                      <a:endParaRPr lang="en-US" sz="1500" dirty="0">
                        <a:effectLst/>
                        <a:latin typeface="inherit"/>
                      </a:endParaRPr>
                    </a:p>
                  </a:txBody>
                  <a:tcPr marL="92745" marR="92745" marT="92745" marB="92745" anchor="ctr">
                    <a:lnL>
                      <a:noFill/>
                    </a:lnL>
                    <a:lnR>
                      <a:noFill/>
                    </a:lnR>
                    <a:lnT>
                      <a:noFill/>
                    </a:lnT>
                    <a:lnB>
                      <a:noFill/>
                    </a:lnB>
                    <a:solidFill>
                      <a:srgbClr val="FAFAFA"/>
                    </a:solidFill>
                  </a:tcPr>
                </a:tc>
                <a:tc>
                  <a:txBody>
                    <a:bodyPr/>
                    <a:lstStyle/>
                    <a:p>
                      <a:pPr fontAlgn="base"/>
                      <a:r>
                        <a:rPr lang="en-US" sz="1500" dirty="0">
                          <a:effectLst/>
                          <a:latin typeface="inherit"/>
                        </a:rPr>
                        <a:t>Haggai</a:t>
                      </a:r>
                      <a:br>
                        <a:rPr lang="en-US" sz="1500" dirty="0">
                          <a:effectLst/>
                          <a:latin typeface="inherit"/>
                        </a:rPr>
                      </a:br>
                      <a:r>
                        <a:rPr lang="en-US" sz="1500" dirty="0">
                          <a:effectLst/>
                          <a:latin typeface="inherit"/>
                        </a:rPr>
                        <a:t>Zechariah</a:t>
                      </a:r>
                      <a:br>
                        <a:rPr lang="en-US" sz="1500" dirty="0">
                          <a:effectLst/>
                          <a:latin typeface="inherit"/>
                        </a:rPr>
                      </a:br>
                      <a:r>
                        <a:rPr lang="en-US" sz="1500" dirty="0">
                          <a:effectLst/>
                          <a:latin typeface="inherit"/>
                        </a:rPr>
                        <a:t>Malachi</a:t>
                      </a:r>
                    </a:p>
                  </a:txBody>
                  <a:tcPr marL="92745" marR="92745" marT="92745" marB="92745" anchor="ctr">
                    <a:lnL>
                      <a:noFill/>
                    </a:lnL>
                    <a:lnR>
                      <a:noFill/>
                    </a:lnR>
                    <a:lnT>
                      <a:noFill/>
                    </a:lnT>
                    <a:lnB>
                      <a:noFill/>
                    </a:lnB>
                    <a:solidFill>
                      <a:srgbClr val="FAFAFA"/>
                    </a:solidFill>
                  </a:tcPr>
                </a:tc>
                <a:tc>
                  <a:txBody>
                    <a:bodyPr/>
                    <a:lstStyle/>
                    <a:p>
                      <a:pPr fontAlgn="base"/>
                      <a:r>
                        <a:rPr lang="en-US" sz="1500" dirty="0">
                          <a:solidFill>
                            <a:srgbClr val="999999"/>
                          </a:solidFill>
                          <a:effectLst/>
                          <a:latin typeface="inherit"/>
                        </a:rPr>
                        <a:t>520</a:t>
                      </a:r>
                      <a:br>
                        <a:rPr lang="en-US" sz="1500" dirty="0">
                          <a:solidFill>
                            <a:srgbClr val="999999"/>
                          </a:solidFill>
                          <a:effectLst/>
                          <a:latin typeface="inherit"/>
                        </a:rPr>
                      </a:br>
                      <a:r>
                        <a:rPr lang="en-US" sz="1500" dirty="0">
                          <a:solidFill>
                            <a:srgbClr val="999999"/>
                          </a:solidFill>
                          <a:effectLst/>
                          <a:latin typeface="inherit"/>
                        </a:rPr>
                        <a:t>515</a:t>
                      </a:r>
                      <a:br>
                        <a:rPr lang="en-US" sz="1500" dirty="0">
                          <a:solidFill>
                            <a:srgbClr val="999999"/>
                          </a:solidFill>
                          <a:effectLst/>
                          <a:latin typeface="inherit"/>
                        </a:rPr>
                      </a:br>
                      <a:r>
                        <a:rPr lang="en-US" sz="1500" dirty="0">
                          <a:solidFill>
                            <a:srgbClr val="999999"/>
                          </a:solidFill>
                          <a:effectLst/>
                          <a:latin typeface="inherit"/>
                        </a:rPr>
                        <a:t>430</a:t>
                      </a:r>
                    </a:p>
                  </a:txBody>
                  <a:tcPr marL="92745" marR="92745" marT="92745" marB="92745" anchor="ctr">
                    <a:lnL>
                      <a:noFill/>
                    </a:lnL>
                    <a:lnR>
                      <a:noFill/>
                    </a:lnR>
                    <a:lnT>
                      <a:noFill/>
                    </a:lnT>
                    <a:lnB>
                      <a:noFill/>
                    </a:lnB>
                    <a:solidFill>
                      <a:srgbClr val="FAFAF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687665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Hosea – with the Prostitute</a:t>
            </a:r>
          </a:p>
        </p:txBody>
      </p:sp>
      <p:sp>
        <p:nvSpPr>
          <p:cNvPr id="3" name="Content Placeholder 2"/>
          <p:cNvSpPr>
            <a:spLocks noGrp="1"/>
          </p:cNvSpPr>
          <p:nvPr>
            <p:ph sz="half" idx="1"/>
          </p:nvPr>
        </p:nvSpPr>
        <p:spPr/>
        <p:txBody>
          <a:bodyPr/>
          <a:lstStyle/>
          <a:p>
            <a:pPr marL="0" indent="0">
              <a:buNone/>
            </a:pPr>
            <a:r>
              <a:rPr lang="en-US" dirty="0"/>
              <a:t>Object lesson to:</a:t>
            </a:r>
          </a:p>
          <a:p>
            <a:r>
              <a:rPr lang="en-US" dirty="0"/>
              <a:t>Israel’s “adulterous affairs”</a:t>
            </a:r>
          </a:p>
          <a:p>
            <a:r>
              <a:rPr lang="en-US" dirty="0"/>
              <a:t>God’s willingness to forgive</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831893"/>
            <a:ext cx="3600400" cy="4080453"/>
          </a:xfrm>
          <a:effectLst>
            <a:softEdge rad="203200"/>
          </a:effectLst>
        </p:spPr>
      </p:pic>
    </p:spTree>
    <p:extLst>
      <p:ext uri="{BB962C8B-B14F-4D97-AF65-F5344CB8AC3E}">
        <p14:creationId xmlns:p14="http://schemas.microsoft.com/office/powerpoint/2010/main" val="356357620"/>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Jonah – The Reluctant Prophet</a:t>
            </a:r>
          </a:p>
        </p:txBody>
      </p:sp>
      <p:sp>
        <p:nvSpPr>
          <p:cNvPr id="3" name="Content Placeholder 2"/>
          <p:cNvSpPr>
            <a:spLocks noGrp="1"/>
          </p:cNvSpPr>
          <p:nvPr>
            <p:ph sz="half" idx="1"/>
          </p:nvPr>
        </p:nvSpPr>
        <p:spPr/>
        <p:txBody>
          <a:bodyPr/>
          <a:lstStyle/>
          <a:p>
            <a:r>
              <a:rPr lang="en-US" dirty="0"/>
              <a:t>Attempted running away from God</a:t>
            </a:r>
          </a:p>
          <a:p>
            <a:r>
              <a:rPr lang="en-US" dirty="0"/>
              <a:t>Praised God in the belly of the fish</a:t>
            </a:r>
          </a:p>
          <a:p>
            <a:r>
              <a:rPr lang="en-US" dirty="0"/>
              <a:t>Complained when his message was effective at </a:t>
            </a:r>
            <a:r>
              <a:rPr lang="en-US" dirty="0" err="1"/>
              <a:t>Ninevah</a:t>
            </a:r>
            <a:endParaRPr lang="en-US" dirty="0"/>
          </a:p>
          <a:p>
            <a:r>
              <a:rPr lang="en-US" dirty="0"/>
              <a:t>Furious when personal comfort was removed</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34561"/>
            <a:ext cx="2652886" cy="466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465207"/>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AMOS – the </a:t>
            </a:r>
            <a:r>
              <a:rPr lang="en-US" dirty="0" err="1"/>
              <a:t>Plumbline</a:t>
            </a:r>
            <a:endParaRPr lang="en-US" dirty="0"/>
          </a:p>
        </p:txBody>
      </p:sp>
      <p:sp>
        <p:nvSpPr>
          <p:cNvPr id="3" name="Content Placeholder 2"/>
          <p:cNvSpPr>
            <a:spLocks noGrp="1"/>
          </p:cNvSpPr>
          <p:nvPr>
            <p:ph sz="half" idx="1"/>
          </p:nvPr>
        </p:nvSpPr>
        <p:spPr/>
        <p:txBody>
          <a:bodyPr/>
          <a:lstStyle/>
          <a:p>
            <a:r>
              <a:rPr lang="en-US" dirty="0"/>
              <a:t>A simple shepherd</a:t>
            </a:r>
          </a:p>
          <a:p>
            <a:r>
              <a:rPr lang="en-US" dirty="0"/>
              <a:t>Preached message to complacent, spiritually lazy, and hypocritical, unjust Israel</a:t>
            </a:r>
          </a:p>
          <a:p>
            <a:r>
              <a:rPr lang="en-US" dirty="0"/>
              <a:t>Slavery, greed, and mistreatment of the poor, rampant. </a:t>
            </a:r>
          </a:p>
        </p:txBody>
      </p:sp>
      <p:pic>
        <p:nvPicPr>
          <p:cNvPr id="3077" name="Picture 5"/>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873" b="2873"/>
          <a:stretch/>
        </p:blipFill>
        <p:spPr>
          <a:xfrm>
            <a:off x="5004048" y="1700808"/>
            <a:ext cx="3024336" cy="4283650"/>
          </a:xfrm>
          <a:effectLst>
            <a:softEdge rad="190500"/>
          </a:effectLst>
        </p:spPr>
      </p:pic>
      <p:sp>
        <p:nvSpPr>
          <p:cNvPr id="5" name="AutoShape 4" descr="data:image/jpeg;base64,/9j/4AAQSkZJRgABAQAAAQABAAD/2wCEAAkGBxQTEhUUEhQWFhUXGBwXFxQXFxwaFxoaFxgaFxgdFx0cHCggGBolHBwXITEhJSkrLi4uHB8zODMsNygtLiwBCgoKDg0OGBAQGywkICQsLCwsLC0sLCwsLCwsLCwsLCwsLCwsLCwsLCwsLCwsLCwsLCwsLCwsLCwsLCwsLCwsLP/AABEIARMAtwMBIgACEQEDEQH/xAAbAAACAwEBAQAAAAAAAAAAAAABAgADBAUGB//EAEQQAAEDAgMEBwUHAQYFBQAAAAEAAhEDIQQSMQVBUWEGEyJxgZGhMrHB0fAHFEJSYnLhIzM0Q4KS8RUWU7LSF0RUc6L/xAAaAQEBAQEBAQEAAAAAAAAAAAAAAQIDBAUG/8QAKREAAgIBBAIBBAIDAQAAAAAAAAECERIDITFRBEETFCIyYRWRccHwBf/aAAwDAQACEQMRAD8A7TWazoi9sys9PGA96szz6zxX6JbnyGI9kqRun63p2Om0eKBtM2me5AZ8t/rvRy/XxVj27vLu4qT5cUIKGxrYfX8JiydPoJmmRfvPmmaICAXJePU/BPkk/JEG9/P0VjRHuVArGT3KxzJ+aZjB4DdvRYN5Av8ABGCnLwChBMBXwq4UBWW+P8a+9B7d+g4fXFWuajKFKmt+iiW28E+X3pg2bbkIVlu5EN8lYG7+acN1KFKmt8lY1o0+rphT4I7tEAoUTBh4KJYI4tOrQR4Kg4SmdJHcSFwztpot7loo7UBvOt5XxFr09j7b0bW6Oj9wi7Xn/N4cIVLsPUvYO7j80h2gDvHxRZj7wSu68pr2cJeLF+ip9Qj2mlukkjh8EBXa6b23R6rd9+HEeaR1am/2mtPP+V2Xl9nGXh9FBdz3Jm1LahUYujRFyHRyc6PeuZtLqm+w5wPAOM+cpLzYr0ZXhyfs7xqACSYHEmFz8d0kw9OxqZjubTudOVgvG4jBPdDiXRM3PDnK17G2UHukiwK80v8A0Zt1CNf5O8fBit5M9ZsnHPrmWNDG/qNz5WXRpV57JEOGoI+pXlMdtb7u/qwWxLhzzZWuaB7k3R7pQyu80q3ZLYDXzBzR2h3TK1pea1LGbLqeEnG4HrM3BADyVTTlMFwIPsuGhv71f8F9SMlJWj5kouLpiDuROiYpmqkAQo0d6ZwRPL6hQBaeSGpUM8PruTkTqEAEYjfb1UaE7QgFZxURHgooU+HDbJJM238Df4K1m3CLSbD6C+kjongv+gyOMHTzTDotgh/7emfCfeV8X+On2fV+uXR8/o9I98+fwWil0iBgE/xu1Xtv+WMFP93p8PZ3qN6MYT/41KP2hX+P1OyfWro8lV6QMAsY7vggOkAIEOIHfvXrf+WMHH93p/6dyU9F8GT/AHdo7pHuT6DU7RfrY9HmaG26b4Bf6xrzWTHvaX5mPkaRPgvWP6JYMz/RAjgT81mx3QPDvaeqL6TtQ4OJG+JB1HcpLwdWvQXmQvg5mHccuU3Eb+fxXoNiQBBEDjuXk3dH8fRIAb1jQZzMPO075Vv/AA7aDh2abxwBEbt91wjDUjL8X/R3+SElyijp5sGs6salIGo11+xJLTABtrBAHqvHMwlZtxTqAjXsu+S+k4baeIwjWjE0i3No67pIv+GboM6WUi4kuaCNzoHOW893ikoq99v0Zq90w9ENq9bSbRIh1OSCbGBuI7p8l7Fl/L5Lx1Gp1oNZjf6gd7Qb2cpOkj2hlPFeywtKGNEzYCeNl9PwXLFp8Hi81LJP37LA3cma3wTNamj3r3nhFyolqaEYUKK1GNycqZUsAATZVA2d+vwTEKWAACFEY3Sos2ymHclPmiCiRuVKJk4KZTP1CeFD6KksqdGihHFWEIke5BZSGq6m1SN5VrQgsLfrmmc+BJ0E+l1AOCo2j/ZwdCQD4kAqSdKwt3RhxODbimu62chHYaDETbNb8XuXi8f9nNTM3qqoewkzmAa5l9RFjz0X0qmyAANE2VcNTxtPU/Lns6w15w/E81g9kuw+GNNzw6AACBuneu/TZbnAVO1YFM8yB6gLWAumnFQ2XFL/AGZnNz3fIg0RjyTBqMLrZzJF00KJgsgVNCOWUwZxUstAARATBiYBSy0JlQVm9RSxRyUQFB/vxTwtlB3pg1DLqnA4IQTyUIVgZp6Iwgory3me4d6anomsmDUJQsKVaIc0tOhEf7K1jU0ckZaOfmqUwBlztA1Gscxx7k+ExzakRz1tMWMcVtAVbMM0OzQJn3rG64Ls+TLtNgLIP5m/9w+S1gBVbRHYHNw960kfW5E92GthYRARARyrVmaFhQKyFA1Sy0K1MmDFMqlloiZqganAWbKIorMqilg5EKyE0IBdSEyBO0fXgixu5OxqWCoDRQjwsrYuiWBSwUOCfJ4pgNUWj/dWwAgpgPVMGogKWUXKjCIbOqfKpYMG0G9kR+Zvv3LYWrPtBoyj9zfetpas3uX0VhqIG5PCMJZBQEIVhCkKWBYQATZU2VLAjE4CICLQpYBCitDUFLLRzS1TJdNlui1q6WWiBqcNUAsnDVLFFcIgIlqYNSyUV5UWtVoCiWKFAUypwE2VSxRXlTZU8KQpZaMWOZIaJ1c30MwFrCpxg9mPzhaYUvctbCwmARARClkxEhQhWwlhLGIoCkJ4RhLFCAJgEybKo2XEVRMQismjmkJ2hMQjC62KFcEwCMJgFLJRW4JgE8I5UstCAKQrC1SEsULCmVOAoQpYFATAJoRhSwZMU32f3j3rQQqcaP7P949xWnKpe5fQA1ENTBNClkK8qIanhHKpZRA1GEyMJYEDUwCYBEBRsC5VE5CKlg5xUyp4UhdrKJlTQmhEBLAuVGEQEYUsAhQBNCkKWAKAJgEQ1LFAhGEUYUstGPHf4f8A9g9zlphVYsXp/vHuK0QpYoATQiAjCligAIgIwoAoKAjCIRhLFAhMAoAmhZstAKiJCiA54UXMc91+0Z7x8lT94dpLveu5NjtItXFdiqh0J5QAtFBx3vdPglC0dJMFzzjC32oI5a/JXDFNtJI5FSgakVSMQ3iPNOyoDoVC0WIhJKMqEGCKXMmUKUYgXZ+74FaFRiBdn7vgVeEAWhMgAkfWAME34b1AWKKrrxuB8vmqn4sjcPE39AlMWawispxnASqy/N7RHcPjxTBktG3MOKYOHFc/qRNvcn6ojQlXBEyN5Ki51Rzh+JRPjGRxmYhwPapA91u7vTU8Qx74yDQEmd99B8U7i0uJ42iUKOIOZwBbbLu3RpPFM12dMTUX0wTYcxF/BZf6biNf2iB70K7MxLZAMTYQfNCjhWxDu1z36+qORMS+pRpj8TgJ0n+EowcyczuWhHiDvVVTDtuGkAaixOms8LpBQYXtIJHZnRwOt76eCuRMTV9wEyXE8BEEd4HerTh4MDtc9D5qCC4kVN0eM793BCnVfftbz+GNN2t54hMhQH1ntMQfKfWUpx5FiPT+U3X1DGUtMagj5oVK9QA5smhtBJIuTvsEyLQzMRImT3RH+6ajiebp5z8VgFQAdlrXabtZvaXcJTBzmwZHaMC27f6K5GaZ0K9QksvEOnT9Lt6NSv8Aqce5Y3ucXCNRNidbTM7rblYGPgZS0eAB566+ClpCh/vAmCHH/N/KtoU3H2WgDjx8kGVNAXtkzrfv0V9JkQcxOvD4K5Eoy4prhxI4AfLd3osaYsABw+cLSXnSxHM+UqNziYyzuRTGJQxjju9PmradM/q8grodF789FSyxgFomYgk6eiOQxLjQcPxDTS3xVjWOi7vRBlLfYnzTjDOmS+eSw5For+7zvQWg0jyUTIUeOL7JBrGaJE+oHxVnU0q/Z642Nxp3X3pKWGa8BwqEAdkC2jXg+9vqvL8bPRY7g4WLlVVeW6mB3rDXxzczLkumTceGXiVfRqg1bjMRvdoN/a4n3SEUE/ZRn4hxeGtNpubGLSdb+AWgUq+WYGgM6XInTvV2Fb2rAC8yIjUT6SuvisUG9/BeiOmjFnnX08RvA3+h+SspVawAOUkHgDGscOC6VEF8kuAJ7vmurRpNyiYJ3md6YJEbPPMfUH+GeGpG4/pQGaZ6okxlkunUXA7PMruufmcWsgACS7iToAratRjQJy+iuKJZ591WoAewRDXAHgJEbuACentFri3NpuOYb9Oz6LHi9rZnuDIDJg2vaxNzxWfMNM/PS+vesOdcG1BezrnEOmWsNg4iTqYFhbv8llfj3m/VONyA7MN9rWW/AYzrHNEnMGGTYXIExB7lfsrFZi6m+czIkk301Wqszx6OTQxlTKAKbmwLCW/JWMxdY3yGBqc7dwMjRelJbx9Vwdo4btdl1pzDQ3G7WbyVMQJUr1W/4ZPAZh8lmft17DDqDoJiQRuvy3LtbF2jmGV9iDEn0vw+uCbpGwmnDQCeBEjx4TpKV0CrZe2G1QS28GCN4Olx8V16LwV5bZmFZTIMEO/EYi0A3PBdLZu0Q9zmtMEbnHnE/t+iquNyNdHZqEAEkwBdNSYCJCz1aFRzSJZeOPeq6eIBljZ7Gp3Tcwb6fNQzTNtQBokmAoq6dB76bcxEkAm2/VFS12KPEOwzQIAA7rLnYio1gLWWvrMRK6VSqDeQubUweZwcLQQY4wV4MW2eywNpgEQRc3cNGi+m8uPHmvQ7Pq4djYmSeVh3KzDbVaSQWWGhEaaXWhmPpmDlPhC98XFcM87t+hPv9H8PcqMjH1C54DmRlAk2nfa25dNmKZ+U+SxbY2s2lT7AGYkASLCdT4cFtyVbsg7aWGAswDukKwihubw3uWbZGMDrvgzvLRu323arWcZSMhrQb8BG/wCSbEsrqNo87/qdASPpUHD2AYPF25butpbwPIKhuLpAgBs63DbJa7QMIwuGmerjxcrWUKH5b8cz5WsYijM5baaBE4uiNALcgs/Z+i2/2Uf0g5pAcBBB7TuW8oF1CTr/AKnL5xU6fYp+IfSbRpy0kW7TQAdbA5pEdy+k7FxLH0WOqimHuEnI2W34HuUjqxlsiuLSsQ9UREGf3OTk0AR2GevyWqpUo5gbEAH8O8xyVhfSiYH+m61aMGV9TDkEQ2TbT+Frbi6TrSD3KHFUhqI/ypqWKpbgb/pTJFMmKNEhwjUQY3yvLO2a9lQPpOPZMiSBbeDyK9VUxwGIDYGUhvrmJ+HmtNCs1zXR+c7uBRpMKVGCliCRJJabS0E2/by5LfSwzQS6T2hBJOqtxdRpbAB7oSl7YuPBZJyEu4ONuB8FEpqjcihaPP8AVj8o8kW02mxaPJLUxVjMC3hC0YfDHIKkRmueTfw23cT3rs2gL93Z+UKylhKZPsBXtpq3DgTotYrozZUMG38vvVbsGzhp3rm7e6UPp1jRw9MPdTAdVkiQHCW5RIkLjYT7TaYtXY0cwSDvizhAdY2ncuL1YJ0zShKrPXtwbQNFa3BsO71XKwfTbBVRIqZf3D4iQsfS7pO+nQD8G6k9gnrajXBzqYtDsm8ayToj1IVYxZ6UbNZw9Sh/w6n+X1PzXl/s+6QYjEVKzKvbYxrS2rGXtOuW87XXtXNUi4yV0JJp1Zjbsyn+X1PzXyj7Y8a9lejh6YLaZbndlJBeSS2CZuAN3NfYgvmX234CaVDEAXZUyOI3NeLf/oDzWNaP2OhB77nlOiewA+7TVYD+kkDvsvb7G2X90xVGi1znGq4hzfw5MrjxN7AyuJ0Onq2xMlriTxuI969P0UwpfjqlRxLhRZDZ0Bfw8JXj0o8dnr1Nk+j1tXCN3DwVf3cc1vOnFZiSvpxSPDuUjDN5+ZRGEHPzKsLkBWjVXFdC2BmDbM3nvKtbg2i0HzPzXK6W9Im4LD9ZAdUcQymz8z3aTyFyuV0do4qtD62KdmN8jRDBysQVxlqVLFI6Rg2rbPXtwTeHqfmrG4VvD1Ky4DEvFR9KqLgBzHDRzTY+IPvXRzKZXwZaaEFFn5QomNRRKZD5Pg6tSvWyT2Bd55cPH4Fe5wmPHsu00lcvoVs1gwbKgu6r23O4k7u4Cy6NTBxNl10l9t9m5PctrYY60nD9pNvDgsOKr1mi9N3CWkH4/BWZnN0RfiHOESR3LT/REfMOmOz65r/eqJeK0BpbHtAWjhpu3rj4TqMaIeyMQPbbmyZyLSD+bWxC+rYykS2JzDuv5r550r2S9tam6hSBkjrBETExmnQEb+S8WpCnZ0TODX6N0O1kxDqb2606rRnE8Mp7Q5gFc6lgq5fkpl7ybNytJnvB0Heu7T2nD2U8bSDKjHZmPMhhGkOIvlj8QK+r9FxQfTmkGtj2mgAETxjUcDvWI6ebrgrpKz5JgsbtPAgkMqMAFyACIH5tQY7l2MD9sGKZAq0qdQc+w70Eei+jbZwgLYbAki9jq7fJgri4XY9Mzma0y0w4sESN5vHFdfjlF1FmdmJsz7XsG/8AtmVaJ7s7fNt/Ra+k22cFtDA1qVHEMc8sljTIdmbdtnQdV57H9HGVAZw7Ji0MAO/8rpnRYR9n1FwcS2ozTLBBg79XGbQmWpVPcmK5L/s6xANIGIytk97ZHxC+hdE3MZSc8vaDVqF1yJgdlvoJ8V8dwGyH0cS+hckgCnOpDtCQDBi58F3adPalEQKgeAYFmzAsIBHxXHTbh64OsnkqPsBx9P8AO3zQfjKYHtBfO8HtzGj+1wZcIjMwiedpS1+lB6zKadenJiHNbYmb93/ivQtZezn8Z9E+9M/MPVUVsdSGrh3XXjq2Pe7RzgAIgFm68mVXTxsPmo8ht9XU8piRuuNR5BdfkRjAo+0/GsqNwz2AuFKsHPaAfZIiecarb0Wx+SplJs67TugwfVcPHOBZ7RjiXtIsCSs2BxGUinOl2meF47tSvPKX35HWK2o+zEB4DhdzQY5gxI9B5IUqkhfPP/UinhopuBqVJuAQA0fqPHkvQbM6UUaw6xrmhpuWg3ZOsiNN/mui1IXjZl6M6yrY9Soqg9Rbo4nzvoft8YZow1fMGAk06pFgHEktdwgmx0Xv2EOEggg6Ec1y6mz2ERAVVDZYZ7Bezk1xA8tFqOnKKo3JpnULAk6hvBcw0H5sratQnmWn3tVrcLV/6rvJv/it7k2NrsG0rJi9jU3XvKftjWp6BIW1D/inwa35I1Ys8vt3omyq3JUYS2bEHtDm07j6FeEq7OxWzXCpSfmpg9l4nLH5aw/B3+yeRX193W6dYOUsHzXOqbPqGSXNIuHNyCCDxEmQuE9FPhG1M5Gz+ltLE0rSys0jPSLczhG9o3t3ytpykAODDDCGzSdrEtHdJXmdq9B6jCK2DcQ9hzBjbFsX/p8R+g2PJdXor0jdXPU1nNp4gWgtIa+Nct5DuLTdZyknU1uWlyjpiJ7IGYXkU3RAuLH8UkK6jcTDc15PVmOXC3Zutpwlab1RHJnzKrNCuDasO4sC6Ytev+/slo5lfYrHYhlaWDIxzGtLXXFjLhF9X/6gteIwAzR/TDssCGuPaDcw9xMcAtrX19+Q+BHxK10q9Texs8j/AAtKK6Mts5ODY5tNoDmETHZEcSTfwR2hhCalmucCweyWSD2hobxoZ+h06znnWm3wd/CSgHggmm3MLZpE2uN3emIyOQ/Cm4AAbYSXsmTmiALE7lRtTZ2haJFoh7Q02MkiOe7kV6JtOPZpUx48DI0HFUnBunMGUp3G9rR7iQmAyPF1sM1ktDwRqM1Rt+yTYASO9cLFUnMc5we0iSQesJ7VsoaA3SI819Kfsg2hlIEaQ3TuWHE7KqusG04/bb3rnLRsqmfAvvBLi91ySXGd5JXtti42iMMxwe77wHwWTIc0wNFNufZpi85dRY1wcScocBE8JOniuh0T+zPE9YHYqKTBwcC8jfEaGN/NeGWhO+D16eukt3sfVujLi7CUSdcnpJj0UW+g1rGhrRZoDQOQEBRfRimkkeGTttmINvayatUyhAuQAnW/evQZszYNhLy88IWyo3TXuTDuRlQFTHyNPBI8BWweKhYgKmMlXtphUuB3FBz3BCF4pCZaYXE6R9EaGLGZ0sqiIqss4EXE8Y5ro9fyTtrcFmUVJUzSbW6MWwWYimOqxMVMo7OIbbPyqN/C7mJBXVNMTosxJKtbVO9SMaVGrssNIJssDcq+u5JyVrcyK5wOiMKZU0IQQhVEuVxZKnVq2QpdUKNOrO5XCmnFOFG0UATNaoWohZASoi0WUUKZMqjVFF1MjFKFFFChCKiiAihUUQCOYOCQsF0VEAPr1V7AoooBsqbKoooBwioosgO9VxdRREUsYr8ojwUUWJcgqIRAUUVBCFFF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1870412"/>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295"/>
            <a:ext cx="9180512" cy="695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bg1"/>
                </a:solidFill>
              </a:rPr>
              <a:t>Obadiah – Judgment to Edom</a:t>
            </a:r>
          </a:p>
        </p:txBody>
      </p:sp>
    </p:spTree>
    <p:extLst>
      <p:ext uri="{BB962C8B-B14F-4D97-AF65-F5344CB8AC3E}">
        <p14:creationId xmlns:p14="http://schemas.microsoft.com/office/powerpoint/2010/main" val="3277702399"/>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7">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116950</TotalTime>
  <Words>879</Words>
  <Application>Microsoft Office PowerPoint</Application>
  <PresentationFormat>On-screen Show (4:3)</PresentationFormat>
  <Paragraphs>122</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God’s Touchpoints</vt:lpstr>
      <vt:lpstr>OT Journey- The Prophetic Era</vt:lpstr>
      <vt:lpstr>Timeline of the Prophets</vt:lpstr>
      <vt:lpstr>The Minor Prophets</vt:lpstr>
      <vt:lpstr>Minor Prophets – Summary [1]</vt:lpstr>
      <vt:lpstr>Hosea – with the Prostitute</vt:lpstr>
      <vt:lpstr>Jonah – The Reluctant Prophet</vt:lpstr>
      <vt:lpstr>AMOS – the Plumbline</vt:lpstr>
      <vt:lpstr>Obadiah – Judgment to Edom</vt:lpstr>
      <vt:lpstr>Joel</vt:lpstr>
      <vt:lpstr>Micah – Right Living</vt:lpstr>
      <vt:lpstr>Nahum – Judgement to Assyria</vt:lpstr>
      <vt:lpstr>Habakkuk – Live by Faith</vt:lpstr>
      <vt:lpstr>Zephaniah – Judgment and Restoration</vt:lpstr>
      <vt:lpstr>Haggai</vt:lpstr>
      <vt:lpstr>Zechariah - End Days</vt:lpstr>
      <vt:lpstr>Zechariah - End Days</vt:lpstr>
      <vt:lpstr>Zechariah - End Days</vt:lpstr>
      <vt:lpstr>Zechariah - End Days</vt:lpstr>
      <vt:lpstr>Feast of Tabernacles 2016- 20 nations</vt:lpstr>
      <vt:lpstr>Feast of Tabernacles 2017</vt:lpstr>
      <vt:lpstr>Zechariah - End Days</vt:lpstr>
      <vt:lpstr>Zechariah - End Days</vt:lpstr>
      <vt:lpstr>Malachi</vt:lpstr>
      <vt:lpstr>The Prophetic Books - Flashback</vt:lpstr>
      <vt:lpstr>New Covenant - Recap</vt:lpstr>
      <vt:lpstr>Discussion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Bella</dc:creator>
  <cp:lastModifiedBy>Dennis</cp:lastModifiedBy>
  <cp:revision>2279</cp:revision>
  <dcterms:created xsi:type="dcterms:W3CDTF">2013-09-06T04:46:32Z</dcterms:created>
  <dcterms:modified xsi:type="dcterms:W3CDTF">2019-03-15T06:20:16Z</dcterms:modified>
</cp:coreProperties>
</file>